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68" r:id="rId2"/>
    <p:sldId id="533" r:id="rId3"/>
    <p:sldId id="269" r:id="rId4"/>
    <p:sldId id="531" r:id="rId5"/>
    <p:sldId id="535" r:id="rId6"/>
    <p:sldId id="358" r:id="rId7"/>
    <p:sldId id="538" r:id="rId8"/>
    <p:sldId id="279" r:id="rId9"/>
    <p:sldId id="346" r:id="rId10"/>
    <p:sldId id="289" r:id="rId11"/>
    <p:sldId id="270" r:id="rId12"/>
    <p:sldId id="536" r:id="rId13"/>
    <p:sldId id="537" r:id="rId14"/>
    <p:sldId id="53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orient="horz" pos="4420" userDrawn="1">
          <p15:clr>
            <a:srgbClr val="A4A3A4"/>
          </p15:clr>
        </p15:guide>
        <p15:guide id="3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1" autoAdjust="0"/>
    <p:restoredTop sz="94660"/>
  </p:normalViewPr>
  <p:slideViewPr>
    <p:cSldViewPr snapToGrid="0">
      <p:cViewPr varScale="1">
        <p:scale>
          <a:sx n="38" d="100"/>
          <a:sy n="38" d="100"/>
        </p:scale>
        <p:origin x="706" y="125"/>
      </p:cViewPr>
      <p:guideLst>
        <p:guide orient="horz" pos="4320"/>
        <p:guide orient="horz" pos="44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_____Microsoft_Excel.xlsx"/><Relationship Id="rId1" Type="http://schemas.openxmlformats.org/officeDocument/2006/relationships/image" Target="../media/image14.png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_____Microsoft_Excel1.xlsx"/><Relationship Id="rId1" Type="http://schemas.openxmlformats.org/officeDocument/2006/relationships/image" Target="../media/image15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4.4647100000000002E-2"/>
          <c:y val="6.8453299999999995E-2"/>
          <c:w val="0.950353"/>
          <c:h val="0.88783400000000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Регион 1</c:v>
                </c:pt>
              </c:strCache>
            </c:strRef>
          </c:tx>
          <c:spPr>
            <a:blipFill rotWithShape="1">
              <a:blip xmlns:r="http://schemas.openxmlformats.org/officeDocument/2006/relationships" r:embed="rId1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c:spPr>
          <c:invertIfNegative val="0"/>
          <c:pictureOptions>
            <c:pictureFormat val="stretch"/>
          </c:pictureOptions>
          <c:dLbls>
            <c:dLbl>
              <c:idx val="0"/>
              <c:tx>
                <c:rich>
                  <a:bodyPr/>
                  <a:lstStyle/>
                  <a:p>
                    <a:r>
                      <a:rPr lang="en-US" smtClean="0"/>
                      <a:t>13%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AB-4A35-B5B2-F2DDC372827C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5000" b="1" i="0" u="none" strike="noStrike">
                    <a:solidFill>
                      <a:srgbClr val="FFFFFF"/>
                    </a:solidFill>
                    <a:latin typeface="Helvetica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Апрель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AB-4A35-B5B2-F2DDC372827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Регион 2</c:v>
                </c:pt>
              </c:strCache>
            </c:strRef>
          </c:tx>
          <c:spPr>
            <a:blipFill rotWithShape="1">
              <a:blip xmlns:r="http://schemas.openxmlformats.org/officeDocument/2006/relationships" r:embed="rId1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c:spPr>
          <c:invertIfNegative val="0"/>
          <c:pictureOptions>
            <c:pictureFormat val="stretch"/>
          </c:pictureOptions>
          <c:dLbls>
            <c:dLbl>
              <c:idx val="0"/>
              <c:layout>
                <c:manualLayout>
                  <c:x val="-5.3997899609259294E-3"/>
                  <c:y val="0.44702927410231108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87%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AB-4A35-B5B2-F2DDC372827C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5000" b="1" i="0" u="none" strike="noStrike">
                    <a:solidFill>
                      <a:srgbClr val="FFFFFF"/>
                    </a:solidFill>
                    <a:latin typeface="Helvetica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Апрель</c:v>
                </c:pt>
              </c:strCache>
            </c:strRef>
          </c:cat>
          <c:val>
            <c:numRef>
              <c:f>Sheet1!$B$3:$B$3</c:f>
              <c:numCache>
                <c:formatCode>General</c:formatCode>
                <c:ptCount val="1"/>
                <c:pt idx="0">
                  <c:v>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AB-4A35-B5B2-F2DDC37282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4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ru-RU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15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4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ru-RU"/>
          </a:p>
        </c:txPr>
        <c:crossAx val="2094734552"/>
        <c:crosses val="autoZero"/>
        <c:crossBetween val="between"/>
        <c:majorUnit val="3.75"/>
        <c:minorUnit val="1.8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4.4647100000000002E-2"/>
          <c:y val="6.8453299999999995E-2"/>
          <c:w val="0.950353"/>
          <c:h val="0.88783400000000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Регион 1</c:v>
                </c:pt>
              </c:strCache>
            </c:strRef>
          </c:tx>
          <c:spPr>
            <a:blipFill rotWithShape="1">
              <a:blip xmlns:r="http://schemas.openxmlformats.org/officeDocument/2006/relationships" r:embed="rId1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c:spPr>
          <c:invertIfNegative val="0"/>
          <c:pictureOptions>
            <c:pictureFormat val="stretch"/>
          </c:pictureOptions>
          <c:dLbls>
            <c:dLbl>
              <c:idx val="0"/>
              <c:tx>
                <c:rich>
                  <a:bodyPr/>
                  <a:lstStyle/>
                  <a:p>
                    <a:r>
                      <a:rPr lang="en-US" smtClean="0"/>
                      <a:t>100%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58-47DE-9B58-AA61BF6B1881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5000" b="1" i="0" u="none" strike="noStrike">
                    <a:solidFill>
                      <a:srgbClr val="FFFFFF"/>
                    </a:solidFill>
                    <a:latin typeface="Helvetica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Апрель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58-47DE-9B58-AA61BF6B188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Регион 2</c:v>
                </c:pt>
              </c:strCache>
            </c:strRef>
          </c:tx>
          <c:spPr>
            <a:blipFill rotWithShape="1">
              <a:blip xmlns:r="http://schemas.openxmlformats.org/officeDocument/2006/relationships" r:embed="rId1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c:spPr>
          <c:invertIfNegative val="0"/>
          <c:pictureOptions>
            <c:pictureFormat val="stretch"/>
          </c:pictureOptions>
          <c:dLbls>
            <c:dLbl>
              <c:idx val="0"/>
              <c:tx>
                <c:rich>
                  <a:bodyPr/>
                  <a:lstStyle/>
                  <a:p>
                    <a:r>
                      <a:rPr lang="en-US" smtClean="0"/>
                      <a:t>0%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858-47DE-9B58-AA61BF6B1881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5000" b="1" i="0" u="none" strike="noStrike">
                    <a:solidFill>
                      <a:srgbClr val="FFFFFF"/>
                    </a:solidFill>
                    <a:latin typeface="Helvetica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Апрель</c:v>
                </c:pt>
              </c:strCache>
            </c:strRef>
          </c:cat>
          <c:val>
            <c:numRef>
              <c:f>Sheet1!$B$3:$B$3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58-47DE-9B58-AA61BF6B18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4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ru-RU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61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4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ru-RU"/>
          </a:p>
        </c:txPr>
        <c:crossAx val="2094734552"/>
        <c:crosses val="autoZero"/>
        <c:crossBetween val="between"/>
        <c:majorUnit val="15.25"/>
        <c:minorUnit val="7.6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gradFill>
      <a:gsLst>
        <a:gs pos="566">
          <a:srgbClr val="1164C0">
            <a:alpha val="19073"/>
          </a:srgbClr>
        </a:gs>
        <a:gs pos="100000">
          <a:srgbClr val="1164C0">
            <a:alpha val="0"/>
          </a:srgbClr>
        </a:gs>
      </a:gsLst>
      <a:path path="shape">
        <a:fillToRect l="50000" t="50000" r="50000" b="50000"/>
      </a:path>
    </a:gradFill>
    <a:ln>
      <a:noFill/>
    </a:ln>
    <a:effectLst/>
  </c:spPr>
  <c:externalData r:id="rId2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Чер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Сгруппировать"/>
          <p:cNvGrpSpPr/>
          <p:nvPr/>
        </p:nvGrpSpPr>
        <p:grpSpPr>
          <a:xfrm>
            <a:off x="-1253454" y="-2469690"/>
            <a:ext cx="27406281" cy="20541800"/>
            <a:chOff x="0" y="0"/>
            <a:chExt cx="27406280" cy="20541798"/>
          </a:xfrm>
        </p:grpSpPr>
        <p:sp>
          <p:nvSpPr>
            <p:cNvPr id="26" name="Кружок"/>
            <p:cNvSpPr/>
            <p:nvPr/>
          </p:nvSpPr>
          <p:spPr>
            <a:xfrm>
              <a:off x="0" y="1535805"/>
              <a:ext cx="13716000" cy="13716001"/>
            </a:xfrm>
            <a:prstGeom prst="ellipse">
              <a:avLst/>
            </a:prstGeom>
            <a:gradFill flip="none" rotWithShape="1">
              <a:gsLst>
                <a:gs pos="0">
                  <a:srgbClr val="08BC08">
                    <a:alpha val="24591"/>
                  </a:srgbClr>
                </a:gs>
                <a:gs pos="100000">
                  <a:srgbClr val="08BC0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7" name="Кружок"/>
            <p:cNvSpPr/>
            <p:nvPr/>
          </p:nvSpPr>
          <p:spPr>
            <a:xfrm>
              <a:off x="6022436" y="6825798"/>
              <a:ext cx="13716001" cy="13716001"/>
            </a:xfrm>
            <a:prstGeom prst="ellipse">
              <a:avLst/>
            </a:prstGeom>
            <a:gradFill flip="none" rotWithShape="1">
              <a:gsLst>
                <a:gs pos="0">
                  <a:srgbClr val="31C2A7">
                    <a:alpha val="24802"/>
                  </a:srgbClr>
                </a:gs>
                <a:gs pos="100000">
                  <a:srgbClr val="209F6D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8" name="Кружок"/>
            <p:cNvSpPr/>
            <p:nvPr/>
          </p:nvSpPr>
          <p:spPr>
            <a:xfrm>
              <a:off x="13690280" y="0"/>
              <a:ext cx="13716001" cy="13716000"/>
            </a:xfrm>
            <a:prstGeom prst="ellipse">
              <a:avLst/>
            </a:prstGeom>
            <a:gradFill flip="none" rotWithShape="1">
              <a:gsLst>
                <a:gs pos="566">
                  <a:srgbClr val="1164C0">
                    <a:alpha val="25431"/>
                  </a:srgbClr>
                </a:gs>
                <a:gs pos="100000">
                  <a:srgbClr val="1164C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3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Сгруппировать"/>
          <p:cNvGrpSpPr/>
          <p:nvPr/>
        </p:nvGrpSpPr>
        <p:grpSpPr>
          <a:xfrm flipH="1">
            <a:off x="-1144554" y="-5199863"/>
            <a:ext cx="25010482" cy="25169378"/>
            <a:chOff x="0" y="0"/>
            <a:chExt cx="25010480" cy="25169376"/>
          </a:xfrm>
        </p:grpSpPr>
        <p:sp>
          <p:nvSpPr>
            <p:cNvPr id="37" name="Кружок"/>
            <p:cNvSpPr/>
            <p:nvPr/>
          </p:nvSpPr>
          <p:spPr>
            <a:xfrm>
              <a:off x="0" y="11453376"/>
              <a:ext cx="13716000" cy="13716001"/>
            </a:xfrm>
            <a:prstGeom prst="ellipse">
              <a:avLst/>
            </a:prstGeom>
            <a:gradFill flip="none" rotWithShape="1">
              <a:gsLst>
                <a:gs pos="0">
                  <a:srgbClr val="08BC08">
                    <a:alpha val="24591"/>
                  </a:srgbClr>
                </a:gs>
                <a:gs pos="100000">
                  <a:srgbClr val="08BC0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8" name="Кружок"/>
            <p:cNvSpPr/>
            <p:nvPr/>
          </p:nvSpPr>
          <p:spPr>
            <a:xfrm>
              <a:off x="4987886" y="0"/>
              <a:ext cx="13716001" cy="13716000"/>
            </a:xfrm>
            <a:prstGeom prst="ellipse">
              <a:avLst/>
            </a:prstGeom>
            <a:gradFill flip="none" rotWithShape="1">
              <a:gsLst>
                <a:gs pos="0">
                  <a:srgbClr val="31C2A7">
                    <a:alpha val="24802"/>
                  </a:srgbClr>
                </a:gs>
                <a:gs pos="100000">
                  <a:srgbClr val="209F6D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9" name="Кружок"/>
            <p:cNvSpPr/>
            <p:nvPr/>
          </p:nvSpPr>
          <p:spPr>
            <a:xfrm>
              <a:off x="11294480" y="3955297"/>
              <a:ext cx="13716001" cy="13716001"/>
            </a:xfrm>
            <a:prstGeom prst="ellipse">
              <a:avLst/>
            </a:prstGeom>
            <a:gradFill flip="none" rotWithShape="1">
              <a:gsLst>
                <a:gs pos="566">
                  <a:srgbClr val="1164C0">
                    <a:alpha val="25431"/>
                  </a:srgbClr>
                </a:gs>
                <a:gs pos="100000">
                  <a:srgbClr val="1164C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Сгруппировать"/>
          <p:cNvGrpSpPr/>
          <p:nvPr/>
        </p:nvGrpSpPr>
        <p:grpSpPr>
          <a:xfrm rot="10800000">
            <a:off x="-1562533" y="-2469690"/>
            <a:ext cx="27715360" cy="20277224"/>
            <a:chOff x="0" y="0"/>
            <a:chExt cx="27715359" cy="20277222"/>
          </a:xfrm>
        </p:grpSpPr>
        <p:sp>
          <p:nvSpPr>
            <p:cNvPr id="48" name="Кружок"/>
            <p:cNvSpPr/>
            <p:nvPr/>
          </p:nvSpPr>
          <p:spPr>
            <a:xfrm>
              <a:off x="0" y="1271229"/>
              <a:ext cx="13716000" cy="13716001"/>
            </a:xfrm>
            <a:prstGeom prst="ellipse">
              <a:avLst/>
            </a:prstGeom>
            <a:gradFill flip="none" rotWithShape="1">
              <a:gsLst>
                <a:gs pos="0">
                  <a:srgbClr val="08BC08">
                    <a:alpha val="24591"/>
                  </a:srgbClr>
                </a:gs>
                <a:gs pos="100000">
                  <a:srgbClr val="08BC0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9" name="Кружок"/>
            <p:cNvSpPr/>
            <p:nvPr/>
          </p:nvSpPr>
          <p:spPr>
            <a:xfrm>
              <a:off x="13999359" y="0"/>
              <a:ext cx="13716001" cy="13716000"/>
            </a:xfrm>
            <a:prstGeom prst="ellipse">
              <a:avLst/>
            </a:prstGeom>
            <a:gradFill flip="none" rotWithShape="1">
              <a:gsLst>
                <a:gs pos="0">
                  <a:srgbClr val="31C2A7">
                    <a:alpha val="24802"/>
                  </a:srgbClr>
                </a:gs>
                <a:gs pos="100000">
                  <a:srgbClr val="209F6D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0" name="Кружок"/>
            <p:cNvSpPr/>
            <p:nvPr/>
          </p:nvSpPr>
          <p:spPr>
            <a:xfrm>
              <a:off x="6858000" y="6561222"/>
              <a:ext cx="13716000" cy="13716001"/>
            </a:xfrm>
            <a:prstGeom prst="ellipse">
              <a:avLst/>
            </a:prstGeom>
            <a:gradFill flip="none" rotWithShape="1">
              <a:gsLst>
                <a:gs pos="566">
                  <a:srgbClr val="1164C0">
                    <a:alpha val="25431"/>
                  </a:srgbClr>
                </a:gs>
                <a:gs pos="100000">
                  <a:srgbClr val="1164C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5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Сгруппировать"/>
          <p:cNvGrpSpPr/>
          <p:nvPr/>
        </p:nvGrpSpPr>
        <p:grpSpPr>
          <a:xfrm rot="10800000">
            <a:off x="5578827" y="-6990254"/>
            <a:ext cx="21773544" cy="27432001"/>
            <a:chOff x="0" y="0"/>
            <a:chExt cx="21773544" cy="27432000"/>
          </a:xfrm>
        </p:grpSpPr>
        <p:sp>
          <p:nvSpPr>
            <p:cNvPr id="59" name="Кружок"/>
            <p:cNvSpPr/>
            <p:nvPr/>
          </p:nvSpPr>
          <p:spPr>
            <a:xfrm>
              <a:off x="0" y="13716000"/>
              <a:ext cx="13716000" cy="13716001"/>
            </a:xfrm>
            <a:prstGeom prst="ellipse">
              <a:avLst/>
            </a:prstGeom>
            <a:gradFill flip="none" rotWithShape="1">
              <a:gsLst>
                <a:gs pos="0">
                  <a:srgbClr val="08BC08">
                    <a:alpha val="24591"/>
                  </a:srgbClr>
                </a:gs>
                <a:gs pos="100000">
                  <a:srgbClr val="08BC0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" name="Кружок"/>
            <p:cNvSpPr/>
            <p:nvPr/>
          </p:nvSpPr>
          <p:spPr>
            <a:xfrm>
              <a:off x="2432326" y="0"/>
              <a:ext cx="13716001" cy="13716000"/>
            </a:xfrm>
            <a:prstGeom prst="ellipse">
              <a:avLst/>
            </a:prstGeom>
            <a:gradFill flip="none" rotWithShape="1">
              <a:gsLst>
                <a:gs pos="0">
                  <a:srgbClr val="31C2A7">
                    <a:alpha val="24802"/>
                  </a:srgbClr>
                </a:gs>
                <a:gs pos="100000">
                  <a:srgbClr val="209F6D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1" name="Кружок"/>
            <p:cNvSpPr/>
            <p:nvPr/>
          </p:nvSpPr>
          <p:spPr>
            <a:xfrm>
              <a:off x="8057544" y="9195436"/>
              <a:ext cx="13716001" cy="13716001"/>
            </a:xfrm>
            <a:prstGeom prst="ellipse">
              <a:avLst/>
            </a:prstGeom>
            <a:gradFill flip="none" rotWithShape="1">
              <a:gsLst>
                <a:gs pos="566">
                  <a:srgbClr val="1164C0">
                    <a:alpha val="25431"/>
                  </a:srgbClr>
                </a:gs>
                <a:gs pos="100000">
                  <a:srgbClr val="1164C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38509" y="857250"/>
            <a:ext cx="21906982" cy="499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524000" y="3745489"/>
            <a:ext cx="10477500" cy="825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0" b="1" i="0" u="none" strike="noStrike" cap="none" spc="-60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titleStyle>
    <p:bodyStyle>
      <a:lvl1pPr marL="0" marR="0" indent="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6096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12192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8288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24384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latinLnBrk="0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Заголовок"/>
          <p:cNvSpPr txBox="1"/>
          <p:nvPr/>
        </p:nvSpPr>
        <p:spPr>
          <a:xfrm>
            <a:off x="5161228" y="2513541"/>
            <a:ext cx="14061542" cy="4411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70000"/>
              </a:lnSpc>
              <a:defRPr sz="20000" spc="-600">
                <a:gradFill flip="none" rotWithShape="1"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TG-</a:t>
            </a:r>
            <a:r>
              <a:rPr lang="ru-RU" dirty="0" smtClean="0"/>
              <a:t>Бот для </a:t>
            </a:r>
          </a:p>
          <a:p>
            <a:r>
              <a:rPr lang="en-US" dirty="0" smtClean="0"/>
              <a:t>IT</a:t>
            </a:r>
            <a:r>
              <a:rPr lang="ru-RU" smtClean="0"/>
              <a:t> Академии</a:t>
            </a:r>
            <a:endParaRPr dirty="0"/>
          </a:p>
        </p:txBody>
      </p:sp>
      <p:grpSp>
        <p:nvGrpSpPr>
          <p:cNvPr id="892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8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895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8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898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8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01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8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04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9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07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9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10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90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0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13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91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1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16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91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1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19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91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1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22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92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2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25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92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2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28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92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2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31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92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3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34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93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3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37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93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3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40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93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3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43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94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4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46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94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4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3" name="Овал 2"/>
          <p:cNvSpPr/>
          <p:nvPr/>
        </p:nvSpPr>
        <p:spPr>
          <a:xfrm>
            <a:off x="16646236" y="5257800"/>
            <a:ext cx="92364" cy="45719"/>
          </a:xfrm>
          <a:prstGeom prst="ellipse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026" name="Picture 2" descr="https://web-tool.org/download/?tmpName=fd1394a399241d742347fa6a374b89b7&amp;name=photo_2024-10-26_22-59-00-round.png&amp;t=172997275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8089" y="8728406"/>
            <a:ext cx="3897313" cy="389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eb-tool.org/download/?tmpName=fd1394a399241d742347fa6a374b89b7&amp;name=photo_2024-10-26_23-00-08-round.png&amp;t=172997282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1410" y="8129587"/>
            <a:ext cx="3897312" cy="389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eb-tool.org/download/?tmpName=fd1394a399241d742347fa6a374b89b7&amp;name=photo_2024-06-04_17-41-42-round.png&amp;t=17299729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400" y="8754141"/>
            <a:ext cx="3876642" cy="387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93400" y="12441280"/>
            <a:ext cx="3910620" cy="656590"/>
          </a:xfrm>
          <a:prstGeom prst="rect">
            <a:avLst/>
          </a:prstGeom>
          <a:gradFill>
            <a:gsLst>
              <a:gs pos="566">
                <a:srgbClr val="1164C0">
                  <a:alpha val="19073"/>
                </a:srgbClr>
              </a:gs>
              <a:gs pos="100000">
                <a:srgbClr val="1164C0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3600" b="1" dirty="0" smtClean="0">
                <a:gradFill>
                  <a:gsLst>
                    <a:gs pos="64156">
                      <a:srgbClr val="D8EEC0"/>
                    </a:gs>
                    <a:gs pos="15164">
                      <a:srgbClr val="A2D76A"/>
                    </a:gs>
                    <a:gs pos="0">
                      <a:srgbClr val="92D050"/>
                    </a:gs>
                    <a:gs pos="29302">
                      <a:srgbClr val="B2DE83"/>
                    </a:gs>
                    <a:gs pos="55000">
                      <a:srgbClr val="FFFFFF"/>
                    </a:gs>
                  </a:gsLst>
                  <a:path path="shape">
                    <a:fillToRect l="50000" t="50000" r="50000" b="50000"/>
                  </a:path>
                </a:gradFill>
              </a:rPr>
              <a:t>ВАТАН_ЗИЛАНТ</a:t>
            </a:r>
            <a:endParaRPr kumimoji="0" lang="ru-RU" sz="3600" b="1" i="0" u="none" strike="noStrike" cap="none" spc="0" normalizeH="0" baseline="0" dirty="0">
              <a:ln>
                <a:noFill/>
              </a:ln>
              <a:gradFill>
                <a:gsLst>
                  <a:gs pos="64156">
                    <a:srgbClr val="D8EEC0"/>
                  </a:gs>
                  <a:gs pos="15164">
                    <a:srgbClr val="A2D76A"/>
                  </a:gs>
                  <a:gs pos="0">
                    <a:srgbClr val="92D050"/>
                  </a:gs>
                  <a:gs pos="29302">
                    <a:srgbClr val="B2DE83"/>
                  </a:gs>
                  <a:gs pos="55000">
                    <a:srgbClr val="FFFFFF"/>
                  </a:gs>
                </a:gsLst>
                <a:path path="shape">
                  <a:fillToRect l="50000" t="50000" r="50000" b="50000"/>
                </a:path>
              </a:gradFill>
              <a:effectLst/>
              <a:uFillTx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" name="05.2025"/>
          <p:cNvSpPr txBox="1"/>
          <p:nvPr/>
        </p:nvSpPr>
        <p:spPr>
          <a:xfrm>
            <a:off x="7055326" y="11645900"/>
            <a:ext cx="210474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sz="4000" dirty="0" smtClean="0"/>
              <a:t>Чат-Бот</a:t>
            </a:r>
            <a:endParaRPr sz="4000" dirty="0"/>
          </a:p>
        </p:txBody>
      </p:sp>
      <p:sp>
        <p:nvSpPr>
          <p:cNvPr id="2470" name="07.2018"/>
          <p:cNvSpPr txBox="1"/>
          <p:nvPr/>
        </p:nvSpPr>
        <p:spPr>
          <a:xfrm>
            <a:off x="15316286" y="11645900"/>
            <a:ext cx="2175275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sz="4000" dirty="0" smtClean="0"/>
              <a:t>Куратор</a:t>
            </a:r>
            <a:endParaRPr sz="4000" dirty="0"/>
          </a:p>
        </p:txBody>
      </p:sp>
      <p:graphicFrame>
        <p:nvGraphicFramePr>
          <p:cNvPr id="2471" name="Двухмерная столбчатая диаграмма"/>
          <p:cNvGraphicFramePr/>
          <p:nvPr>
            <p:extLst>
              <p:ext uri="{D42A27DB-BD31-4B8C-83A1-F6EECF244321}">
                <p14:modId xmlns:p14="http://schemas.microsoft.com/office/powerpoint/2010/main" val="3391156617"/>
              </p:ext>
            </p:extLst>
          </p:nvPr>
        </p:nvGraphicFramePr>
        <p:xfrm>
          <a:off x="14475574" y="4494181"/>
          <a:ext cx="7055830" cy="7244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72" name="Двухмерная столбчатая диаграмма"/>
          <p:cNvGraphicFramePr/>
          <p:nvPr>
            <p:extLst>
              <p:ext uri="{D42A27DB-BD31-4B8C-83A1-F6EECF244321}">
                <p14:modId xmlns:p14="http://schemas.microsoft.com/office/powerpoint/2010/main" val="2529561131"/>
              </p:ext>
            </p:extLst>
          </p:nvPr>
        </p:nvGraphicFramePr>
        <p:xfrm>
          <a:off x="2661399" y="4494181"/>
          <a:ext cx="7055831" cy="7244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73" name="07.2018"/>
          <p:cNvSpPr txBox="1"/>
          <p:nvPr/>
        </p:nvSpPr>
        <p:spPr>
          <a:xfrm>
            <a:off x="3492327" y="11645900"/>
            <a:ext cx="2175275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sz="4000" dirty="0" smtClean="0"/>
              <a:t>Куратор</a:t>
            </a:r>
          </a:p>
        </p:txBody>
      </p:sp>
      <p:sp>
        <p:nvSpPr>
          <p:cNvPr id="2476" name="05.2025"/>
          <p:cNvSpPr txBox="1"/>
          <p:nvPr/>
        </p:nvSpPr>
        <p:spPr>
          <a:xfrm>
            <a:off x="18879469" y="11645900"/>
            <a:ext cx="210474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sz="4000" dirty="0" smtClean="0"/>
              <a:t>Чат-Бот</a:t>
            </a:r>
            <a:endParaRPr sz="4000" dirty="0"/>
          </a:p>
        </p:txBody>
      </p:sp>
      <p:sp>
        <p:nvSpPr>
          <p:cNvPr id="2477" name="Линия"/>
          <p:cNvSpPr/>
          <p:nvPr/>
        </p:nvSpPr>
        <p:spPr>
          <a:xfrm flipV="1">
            <a:off x="12192000" y="3722369"/>
            <a:ext cx="0" cy="9565006"/>
          </a:xfrm>
          <a:prstGeom prst="line">
            <a:avLst/>
          </a:prstGeom>
          <a:ln w="12700">
            <a:solidFill>
              <a:srgbClr val="FFFFFF">
                <a:alpha val="50000"/>
              </a:srgbClr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78" name="Линия"/>
          <p:cNvSpPr/>
          <p:nvPr/>
        </p:nvSpPr>
        <p:spPr>
          <a:xfrm>
            <a:off x="1523999" y="11512550"/>
            <a:ext cx="10410826" cy="0"/>
          </a:xfrm>
          <a:prstGeom prst="line">
            <a:avLst/>
          </a:prstGeom>
          <a:ln w="127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79" name="Линия"/>
          <p:cNvSpPr/>
          <p:nvPr/>
        </p:nvSpPr>
        <p:spPr>
          <a:xfrm>
            <a:off x="12452351" y="11512550"/>
            <a:ext cx="10410826" cy="0"/>
          </a:xfrm>
          <a:prstGeom prst="line">
            <a:avLst/>
          </a:prstGeom>
          <a:ln w="127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80" name="Рост прикладной востребованности исследований"/>
          <p:cNvSpPr txBox="1"/>
          <p:nvPr/>
        </p:nvSpPr>
        <p:spPr>
          <a:xfrm>
            <a:off x="1524000" y="393922"/>
            <a:ext cx="21336000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>
                <a:gradFill>
                  <a:gsLst>
                    <a:gs pos="25000">
                      <a:srgbClr val="34E234"/>
                    </a:gs>
                    <a:gs pos="19133">
                      <a:srgbClr val="9DCD25"/>
                    </a:gs>
                    <a:gs pos="80000">
                      <a:srgbClr val="F2E800"/>
                    </a:gs>
                    <a:gs pos="80000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Ожидаемые результаты за счёт внедрения ИИ</a:t>
            </a:r>
            <a:endParaRPr dirty="0">
              <a:gradFill>
                <a:gsLst>
                  <a:gs pos="25000">
                    <a:srgbClr val="34E234"/>
                  </a:gs>
                  <a:gs pos="19133">
                    <a:srgbClr val="9DCD25"/>
                  </a:gs>
                  <a:gs pos="80000">
                    <a:srgbClr val="F2E800"/>
                  </a:gs>
                  <a:gs pos="80000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</a:endParaRPr>
          </a:p>
        </p:txBody>
      </p:sp>
      <p:grpSp>
        <p:nvGrpSpPr>
          <p:cNvPr id="2483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248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8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486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24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489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24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492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24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495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24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498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24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01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24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04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25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07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25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10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250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0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13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251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1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16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251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1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19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251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1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22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252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2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25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252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2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28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252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2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31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252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3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34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253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3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2537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253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3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860800" y="3574280"/>
            <a:ext cx="6035040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400" b="1" i="0" u="none" strike="noStrike" cap="none" spc="0" normalizeH="0" baseline="0" dirty="0" smtClean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Без</a:t>
            </a:r>
            <a:r>
              <a:rPr kumimoji="0" lang="ru-RU" sz="4400" b="1" i="0" u="none" strike="noStrike" cap="none" spc="0" normalizeH="0" dirty="0" smtClean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ТГ-</a:t>
            </a:r>
            <a:r>
              <a:rPr kumimoji="0" lang="ru-RU" sz="4400" b="1" i="0" u="none" strike="noStrike" cap="none" spc="0" normalizeH="0" dirty="0" err="1" smtClean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БОТа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5209520" y="3610187"/>
            <a:ext cx="369625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С</a:t>
            </a:r>
            <a:r>
              <a:rPr lang="ru-RU" sz="4000" b="1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ТГ-</a:t>
            </a:r>
            <a:r>
              <a:rPr lang="ru-RU" sz="4000" b="1" dirty="0" err="1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БОТом</a:t>
            </a:r>
            <a:endParaRPr lang="ru-RU" sz="4000" b="1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Экосистема"/>
          <p:cNvSpPr txBox="1"/>
          <p:nvPr/>
        </p:nvSpPr>
        <p:spPr>
          <a:xfrm>
            <a:off x="1524000" y="857250"/>
            <a:ext cx="13849945" cy="1202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70000"/>
              </a:lnSpc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>
                <a:gradFill>
                  <a:gsLst>
                    <a:gs pos="25000">
                      <a:srgbClr val="34E234"/>
                    </a:gs>
                    <a:gs pos="19133">
                      <a:srgbClr val="9DCD25"/>
                    </a:gs>
                    <a:gs pos="80000">
                      <a:srgbClr val="F2E800"/>
                    </a:gs>
                    <a:gs pos="80000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Архитектура системы</a:t>
            </a:r>
            <a:endParaRPr lang="ru-RU" dirty="0">
              <a:gradFill>
                <a:gsLst>
                  <a:gs pos="25000">
                    <a:srgbClr val="34E234"/>
                  </a:gs>
                  <a:gs pos="19133">
                    <a:srgbClr val="9DCD25"/>
                  </a:gs>
                  <a:gs pos="80000">
                    <a:srgbClr val="F2E800"/>
                  </a:gs>
                  <a:gs pos="80000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</a:endParaRPr>
          </a:p>
        </p:txBody>
      </p:sp>
      <p:sp>
        <p:nvSpPr>
          <p:cNvPr id="1014" name="2"/>
          <p:cNvSpPr txBox="1"/>
          <p:nvPr/>
        </p:nvSpPr>
        <p:spPr>
          <a:xfrm>
            <a:off x="22639752" y="12522200"/>
            <a:ext cx="22024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10000"/>
              </a:lnSpc>
              <a:defRPr sz="1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grpSp>
        <p:nvGrpSpPr>
          <p:cNvPr id="1017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101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1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0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101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1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3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102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6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102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9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102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2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103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5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103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8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103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1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103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4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104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7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104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0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104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3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10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6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10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9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10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2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10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5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10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8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71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337" y="2916880"/>
            <a:ext cx="17997627" cy="8591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Экосистема"/>
          <p:cNvSpPr txBox="1"/>
          <p:nvPr/>
        </p:nvSpPr>
        <p:spPr>
          <a:xfrm>
            <a:off x="1524000" y="857250"/>
            <a:ext cx="10498067" cy="1202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70000"/>
              </a:lnSpc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>
                <a:gradFill>
                  <a:gsLst>
                    <a:gs pos="25000">
                      <a:srgbClr val="34E234"/>
                    </a:gs>
                    <a:gs pos="19133">
                      <a:srgbClr val="9DCD25"/>
                    </a:gs>
                    <a:gs pos="80000">
                      <a:srgbClr val="F2E800"/>
                    </a:gs>
                    <a:gs pos="80000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Стек технологий</a:t>
            </a:r>
            <a:endParaRPr lang="ru-RU" dirty="0">
              <a:gradFill>
                <a:gsLst>
                  <a:gs pos="25000">
                    <a:srgbClr val="34E234"/>
                  </a:gs>
                  <a:gs pos="19133">
                    <a:srgbClr val="9DCD25"/>
                  </a:gs>
                  <a:gs pos="80000">
                    <a:srgbClr val="F2E800"/>
                  </a:gs>
                  <a:gs pos="80000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</a:endParaRPr>
          </a:p>
        </p:txBody>
      </p:sp>
      <p:sp>
        <p:nvSpPr>
          <p:cNvPr id="1014" name="2"/>
          <p:cNvSpPr txBox="1"/>
          <p:nvPr/>
        </p:nvSpPr>
        <p:spPr>
          <a:xfrm>
            <a:off x="22639752" y="12522200"/>
            <a:ext cx="22024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10000"/>
              </a:lnSpc>
              <a:defRPr sz="1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grpSp>
        <p:nvGrpSpPr>
          <p:cNvPr id="1017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101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1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0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101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1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3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102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6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102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29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102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2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2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103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5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103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38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103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3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1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103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4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104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47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104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0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104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4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3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10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6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10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59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10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2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10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5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10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68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71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916880"/>
            <a:ext cx="6832600" cy="34163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435" y="2916880"/>
            <a:ext cx="7499929" cy="4218710"/>
          </a:xfrm>
          <a:prstGeom prst="rect">
            <a:avLst/>
          </a:prstGeom>
        </p:spPr>
      </p:pic>
      <p:pic>
        <p:nvPicPr>
          <p:cNvPr id="2050" name="Picture 2" descr="https://avatars.mds.yandex.net/i?id=d4029b333dbca9ac8cc87b9b55110825249f6e8e-9150622-images-thumbs&amp;n=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0109" y="3285179"/>
            <a:ext cx="4572000" cy="304800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035" y="5572125"/>
            <a:ext cx="12192000" cy="68580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939" y="5845175"/>
            <a:ext cx="11372850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246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О статусе реализации информационной политики и перспективах развития маркетингового направления в ПАО Сбербанк"/>
          <p:cNvSpPr txBox="1"/>
          <p:nvPr/>
        </p:nvSpPr>
        <p:spPr>
          <a:xfrm>
            <a:off x="8624454" y="5088239"/>
            <a:ext cx="6197331" cy="254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7200" dirty="0" smtClean="0"/>
              <a:t>Расширение возможностей</a:t>
            </a:r>
          </a:p>
        </p:txBody>
      </p:sp>
      <p:grpSp>
        <p:nvGrpSpPr>
          <p:cNvPr id="953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9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6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9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9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9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2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9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5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9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8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9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1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9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4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97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7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97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0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97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3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98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6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9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9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9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2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9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5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9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8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9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1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9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4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7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13992" y="935497"/>
            <a:ext cx="9330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88473" y="340463"/>
            <a:ext cx="15109767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endParaRPr lang="ru-RU" sz="3600" dirty="0"/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9600" b="1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Дальнейшее развитие</a:t>
            </a:r>
            <a:endParaRPr kumimoji="0" lang="ru-RU" sz="9600" b="1" i="0" u="none" strike="noStrike" cap="none" spc="0" normalizeH="0" baseline="0" dirty="0">
              <a:ln>
                <a:noFill/>
              </a:ln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88473" y="4478841"/>
            <a:ext cx="7830127" cy="5018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7200" dirty="0" smtClean="0"/>
              <a:t>Интеграция</a:t>
            </a:r>
          </a:p>
          <a:p>
            <a:pPr algn="just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7200" dirty="0" smtClean="0"/>
              <a:t>rabota.sber.ru</a:t>
            </a:r>
            <a:endParaRPr lang="ru-RU" sz="7200" dirty="0" smtClean="0"/>
          </a:p>
          <a:p>
            <a:pPr algn="just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7200" dirty="0" smtClean="0"/>
              <a:t>для вакансий </a:t>
            </a:r>
          </a:p>
          <a:p>
            <a:pPr algn="just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7200" dirty="0" smtClean="0"/>
              <a:t>и стажировок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6059150" y="4478841"/>
            <a:ext cx="773430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/>
              <a:t>Возможность создания</a:t>
            </a:r>
          </a:p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/>
              <a:t>к</a:t>
            </a:r>
            <a:r>
              <a:rPr lang="ru-RU" dirty="0" smtClean="0"/>
              <a:t>оманд, смотря на роли и знания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559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9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6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9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9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9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2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9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5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9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8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9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1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9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4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97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7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97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0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97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3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98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6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9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9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9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2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9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5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9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8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9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1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9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4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7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13992" y="935497"/>
            <a:ext cx="9330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09443" y="3489369"/>
            <a:ext cx="18446698" cy="49039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endParaRPr lang="ru-RU" sz="3600" dirty="0"/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3800" b="1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Спасибо за внимание</a:t>
            </a:r>
            <a:endParaRPr kumimoji="0" lang="ru-RU" sz="13800" b="1" i="0" u="none" strike="noStrike" cap="none" spc="0" normalizeH="0" baseline="0" dirty="0">
              <a:ln>
                <a:noFill/>
              </a:ln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123323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О статусе реализации информационной политики и перспективах развития маркетингового направления в ПАО Сбербанк"/>
          <p:cNvSpPr txBox="1"/>
          <p:nvPr/>
        </p:nvSpPr>
        <p:spPr>
          <a:xfrm>
            <a:off x="3183081" y="3816140"/>
            <a:ext cx="18127519" cy="1124847"/>
          </a:xfrm>
          <a:prstGeom prst="round2Diag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/>
          <a:p>
            <a:pPr marL="1143000" indent="-1143000" algn="l">
              <a:lnSpc>
                <a:spcPct val="11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5400" dirty="0" smtClean="0"/>
              <a:t>Много однотипной работы у кураторов</a:t>
            </a:r>
          </a:p>
        </p:txBody>
      </p:sp>
      <p:grpSp>
        <p:nvGrpSpPr>
          <p:cNvPr id="953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9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6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9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9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9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2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9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5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9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8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9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1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9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4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97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7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97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0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97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3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98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6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9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9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9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2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9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5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9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8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9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1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9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4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7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13992" y="935497"/>
            <a:ext cx="9330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88473" y="340463"/>
            <a:ext cx="15109767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endParaRPr lang="ru-RU" sz="3600" dirty="0"/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9600" b="1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</a:rPr>
              <a:t>Проблемы</a:t>
            </a:r>
            <a:endParaRPr kumimoji="0" lang="ru-RU" sz="9600" b="1" i="0" u="none" strike="noStrike" cap="none" spc="0" normalizeH="0" baseline="0" dirty="0">
              <a:ln>
                <a:noFill/>
              </a:ln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Прямоугольник с двумя скругленными противолежащими углами 6"/>
          <p:cNvSpPr/>
          <p:nvPr/>
        </p:nvSpPr>
        <p:spPr>
          <a:xfrm>
            <a:off x="3183082" y="5035964"/>
            <a:ext cx="18127518" cy="1113496"/>
          </a:xfrm>
          <a:prstGeom prst="round2Diag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1143000" indent="-1143000" algn="l">
              <a:lnSpc>
                <a:spcPct val="11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5400" dirty="0"/>
              <a:t>Немалое время ожидания ответа от кураторов</a:t>
            </a:r>
          </a:p>
        </p:txBody>
      </p:sp>
      <p:sp>
        <p:nvSpPr>
          <p:cNvPr id="8" name="Прямоугольник с двумя скругленными противолежащими углами 7"/>
          <p:cNvSpPr/>
          <p:nvPr/>
        </p:nvSpPr>
        <p:spPr>
          <a:xfrm>
            <a:off x="1932709" y="9518073"/>
            <a:ext cx="45719" cy="96304"/>
          </a:xfrm>
          <a:prstGeom prst="round2Diag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Прямоугольник с двумя скругленными противолежащими углами 8"/>
          <p:cNvSpPr/>
          <p:nvPr/>
        </p:nvSpPr>
        <p:spPr>
          <a:xfrm>
            <a:off x="3183081" y="6273935"/>
            <a:ext cx="18127519" cy="1113496"/>
          </a:xfrm>
          <a:prstGeom prst="round2Diag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1143000" indent="-1143000" algn="l">
              <a:lnSpc>
                <a:spcPct val="11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5400" dirty="0"/>
              <a:t>Сложно выбрать подходящий курс новичкам</a:t>
            </a:r>
          </a:p>
        </p:txBody>
      </p:sp>
      <p:sp>
        <p:nvSpPr>
          <p:cNvPr id="68" name="Прямоугольник с двумя скругленными противолежащими углами 67"/>
          <p:cNvSpPr/>
          <p:nvPr/>
        </p:nvSpPr>
        <p:spPr>
          <a:xfrm>
            <a:off x="3183081" y="7480012"/>
            <a:ext cx="18127519" cy="1113496"/>
          </a:xfrm>
          <a:prstGeom prst="round2Diag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1143000" indent="-1143000" algn="l">
              <a:lnSpc>
                <a:spcPct val="11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5400" dirty="0"/>
              <a:t>Не удобно анализировать кандидатов на стажировку </a:t>
            </a:r>
          </a:p>
        </p:txBody>
      </p:sp>
    </p:spTree>
    <p:extLst>
      <p:ext uri="{BB962C8B-B14F-4D97-AF65-F5344CB8AC3E}">
        <p14:creationId xmlns:p14="http://schemas.microsoft.com/office/powerpoint/2010/main" val="6525531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О статусе реализации информационной политики и перспективах развития маркетингового направления в ПАО Сбербанк"/>
          <p:cNvSpPr txBox="1"/>
          <p:nvPr/>
        </p:nvSpPr>
        <p:spPr>
          <a:xfrm>
            <a:off x="10224655" y="4479913"/>
            <a:ext cx="12973838" cy="4756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1143000" indent="-1143000" algn="l">
              <a:lnSpc>
                <a:spcPct val="11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4800" dirty="0"/>
              <a:t>Автоматизация взаимодействия с </a:t>
            </a:r>
            <a:r>
              <a:rPr lang="ru-RU" sz="4800" dirty="0" smtClean="0"/>
              <a:t>пользователями </a:t>
            </a:r>
            <a:r>
              <a:rPr lang="en-US" sz="4800" dirty="0" smtClean="0"/>
              <a:t>IT</a:t>
            </a:r>
            <a:r>
              <a:rPr lang="ru-RU" sz="4800" dirty="0" smtClean="0"/>
              <a:t>-академии </a:t>
            </a:r>
            <a:r>
              <a:rPr lang="ru-RU" sz="4800" dirty="0"/>
              <a:t>для быстрого ответа на вопросы об </a:t>
            </a:r>
            <a:r>
              <a:rPr lang="ru-RU" sz="4800" dirty="0" smtClean="0"/>
              <a:t>обучении </a:t>
            </a:r>
          </a:p>
          <a:p>
            <a:pPr marL="1143000" indent="-1143000" algn="l">
              <a:lnSpc>
                <a:spcPct val="15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4800" dirty="0" smtClean="0"/>
              <a:t>Сбор </a:t>
            </a:r>
            <a:r>
              <a:rPr lang="ru-RU" sz="4800" dirty="0"/>
              <a:t>информации </a:t>
            </a:r>
            <a:r>
              <a:rPr lang="ru-RU" sz="4800" dirty="0" smtClean="0"/>
              <a:t>о клиентах</a:t>
            </a:r>
          </a:p>
          <a:p>
            <a:pPr marL="1143000" indent="-1143000" algn="l">
              <a:lnSpc>
                <a:spcPct val="150000"/>
              </a:lnSpc>
              <a:buFont typeface="Arial" panose="020B0604020202020204" pitchFamily="34" charset="0"/>
              <a:buChar char="•"/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4800" dirty="0" smtClean="0"/>
              <a:t>Облегчение </a:t>
            </a:r>
            <a:r>
              <a:rPr lang="ru-RU" sz="4800" dirty="0"/>
              <a:t>работы </a:t>
            </a:r>
            <a:r>
              <a:rPr lang="ru-RU" sz="4800" dirty="0" smtClean="0"/>
              <a:t>кураторов</a:t>
            </a:r>
            <a:endParaRPr sz="4800" dirty="0"/>
          </a:p>
        </p:txBody>
      </p:sp>
      <p:grpSp>
        <p:nvGrpSpPr>
          <p:cNvPr id="953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9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6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9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59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9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2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9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5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96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68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96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6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1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96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4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97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77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97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0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97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7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3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98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6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9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89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9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2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9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5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9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998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9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9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1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9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4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0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007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0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13992" y="935497"/>
            <a:ext cx="9330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88473" y="340463"/>
            <a:ext cx="15109767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endParaRPr lang="ru-RU" sz="3600" dirty="0"/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9600" b="1" i="0" u="none" strike="noStrike" cap="none" spc="0" normalizeH="0" baseline="0" dirty="0" smtClean="0">
                <a:ln>
                  <a:noFill/>
                </a:ln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Цель</a:t>
            </a:r>
            <a:r>
              <a:rPr kumimoji="0" lang="ru-RU" sz="9600" b="1" i="0" u="none" strike="noStrike" cap="none" spc="0" normalizeH="0" dirty="0" smtClean="0">
                <a:ln>
                  <a:noFill/>
                </a:ln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и задачи</a:t>
            </a:r>
            <a:endParaRPr kumimoji="0" lang="ru-RU" sz="9600" b="1" i="0" u="none" strike="noStrike" cap="none" spc="0" normalizeH="0" baseline="0" dirty="0">
              <a:ln>
                <a:noFill/>
              </a:ln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872673" y="4764591"/>
            <a:ext cx="5721927" cy="3901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/>
              <a:t>Создание    </a:t>
            </a:r>
          </a:p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/>
              <a:t>ТГ-Бота для</a:t>
            </a:r>
          </a:p>
          <a:p>
            <a:pPr algn="l">
              <a:lnSpc>
                <a:spcPct val="110000"/>
              </a:lnSpc>
              <a:defRPr sz="7500" spc="-75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IT</a:t>
            </a:r>
            <a:r>
              <a:rPr lang="ru-RU" dirty="0" smtClean="0"/>
              <a:t>-Академии</a:t>
            </a:r>
            <a:endParaRPr lang="ru-RU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Summary"/>
          <p:cNvSpPr txBox="1"/>
          <p:nvPr/>
        </p:nvSpPr>
        <p:spPr>
          <a:xfrm>
            <a:off x="1498601" y="857250"/>
            <a:ext cx="21361399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70000"/>
              </a:lnSpc>
              <a:spcBef>
                <a:spcPts val="2500"/>
              </a:spcBef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lnSpc>
                <a:spcPct val="100000"/>
              </a:lnSpc>
            </a:pPr>
            <a:r>
              <a:rPr lang="ru-RU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Основные возможности</a:t>
            </a:r>
          </a:p>
        </p:txBody>
      </p:sp>
      <p:graphicFrame>
        <p:nvGraphicFramePr>
          <p:cNvPr id="1791" name="Таблица"/>
          <p:cNvGraphicFramePr/>
          <p:nvPr>
            <p:extLst>
              <p:ext uri="{D42A27DB-BD31-4B8C-83A1-F6EECF244321}">
                <p14:modId xmlns:p14="http://schemas.microsoft.com/office/powerpoint/2010/main" val="1127502113"/>
              </p:ext>
            </p:extLst>
          </p:nvPr>
        </p:nvGraphicFramePr>
        <p:xfrm>
          <a:off x="1270000" y="3441700"/>
          <a:ext cx="21844001" cy="8988424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9256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18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136">
                <a:tc>
                  <a:txBody>
                    <a:bodyPr/>
                    <a:lstStyle/>
                    <a:p>
                      <a:pPr marL="304800" marR="304800" algn="l" defTabSz="2438338">
                        <a:lnSpc>
                          <a:spcPct val="70000"/>
                        </a:lnSpc>
                        <a:defRPr sz="10000" spc="-200">
                          <a:solidFill>
                            <a:srgbClr val="FAED0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dirty="0" smtClean="0"/>
                        <a:t>1</a:t>
                      </a:r>
                    </a:p>
                    <a:p>
                      <a:pPr marL="304800" marR="304800" algn="l" defTabSz="914400"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 smtClean="0"/>
                    </a:p>
                    <a:p>
                      <a:pPr marL="304800" marR="304800" algn="l" defTabSz="914400">
                        <a:defRPr sz="25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lang="ru-RU" sz="5400" b="0" i="0" u="none" strike="noStrike" cap="none" spc="0" baseline="0" dirty="0" smtClean="0">
                          <a:solidFill>
                            <a:srgbClr val="FFFF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"/>
                        </a:rPr>
                        <a:t>Ответы на вопросы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custDash>
                        <a:ds d="100000" sp="200000"/>
                      </a:custDash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304800" marR="304800" algn="l" defTabSz="2438338">
                        <a:lnSpc>
                          <a:spcPct val="70000"/>
                        </a:lnSpc>
                        <a:defRPr sz="10000" spc="-200">
                          <a:solidFill>
                            <a:srgbClr val="FAED0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dirty="0" smtClean="0"/>
                        <a:t>2</a:t>
                      </a:r>
                    </a:p>
                    <a:p>
                      <a:pPr marL="304800" marR="304800" algn="l" defTabSz="914400"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 smtClean="0"/>
                    </a:p>
                    <a:p>
                      <a:pPr marL="304800" marR="304800" algn="l" defTabSz="914400"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lang="ru-RU" sz="5400" b="0" i="0" u="none" strike="noStrike" cap="none" spc="0" baseline="0" dirty="0" smtClean="0">
                          <a:solidFill>
                            <a:srgbClr val="FFFF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"/>
                        </a:rPr>
                        <a:t>Подбор оптимального направления </a:t>
                      </a:r>
                      <a:r>
                        <a:rPr lang="ru-RU" sz="5400" b="0" i="0" u="none" strike="noStrike" cap="none" spc="-45" baseline="0" dirty="0" smtClean="0">
                          <a:solidFill>
                            <a:srgbClr val="FFFFFF"/>
                          </a:solidFill>
                          <a:effectLst/>
                          <a:uFillTx/>
                          <a:latin typeface="Helvetica"/>
                          <a:ea typeface="+mn-ea"/>
                          <a:cs typeface="Helvetica"/>
                          <a:sym typeface="Helvetica"/>
                        </a:rPr>
                        <a:t>и</a:t>
                      </a:r>
                      <a:r>
                        <a:rPr lang="ru-RU" sz="5400" dirty="0" smtClean="0"/>
                        <a:t> уровня</a:t>
                      </a:r>
                      <a:r>
                        <a:rPr lang="ru-RU" sz="5400" baseline="0" dirty="0" smtClean="0"/>
                        <a:t> курса</a:t>
                      </a:r>
                      <a:endParaRPr lang="ru-RU" sz="5400" dirty="0"/>
                    </a:p>
                  </a:txBody>
                  <a:tcPr marL="50800" marR="50800" marT="50800" marB="50800" horzOverflow="overflow">
                    <a:lnL w="12700">
                      <a:solidFill>
                        <a:srgbClr val="FFFFFF"/>
                      </a:solidFill>
                      <a:custDash>
                        <a:ds d="100000" sp="200000"/>
                      </a:custDash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947">
                <a:tc>
                  <a:txBody>
                    <a:bodyPr/>
                    <a:lstStyle/>
                    <a:p>
                      <a:pPr marL="304800" marR="304800" algn="l" defTabSz="914400">
                        <a:lnSpc>
                          <a:spcPct val="90000"/>
                        </a:lnSpc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304800" marR="304800" algn="l" defTabSz="914400">
                        <a:lnSpc>
                          <a:spcPct val="90000"/>
                        </a:lnSpc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9341">
                <a:tc>
                  <a:txBody>
                    <a:bodyPr/>
                    <a:lstStyle/>
                    <a:p>
                      <a:pPr marL="304800" marR="304800" algn="l" defTabSz="2438338">
                        <a:lnSpc>
                          <a:spcPct val="70000"/>
                        </a:lnSpc>
                        <a:defRPr sz="10000" spc="-200">
                          <a:solidFill>
                            <a:srgbClr val="FAED0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dirty="0" smtClean="0"/>
                        <a:t>3</a:t>
                      </a:r>
                    </a:p>
                    <a:p>
                      <a:pPr marL="304800" marR="304800" algn="l" defTabSz="914400">
                        <a:lnSpc>
                          <a:spcPct val="90000"/>
                        </a:lnSpc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 smtClean="0"/>
                    </a:p>
                    <a:p>
                      <a:pPr marL="304800" marR="30480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5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lang="ru-RU" sz="5400" dirty="0" smtClean="0"/>
                        <a:t>Просмотр вакансий и запись</a:t>
                      </a:r>
                      <a:r>
                        <a:rPr lang="ru-RU" sz="5400" baseline="0" dirty="0" smtClean="0"/>
                        <a:t> на стажировку</a:t>
                      </a:r>
                      <a:endParaRPr lang="ru-RU" sz="5400" dirty="0" smtClean="0"/>
                    </a:p>
                    <a:p>
                      <a:pPr marL="304800" marR="304800" algn="l" defTabSz="914400">
                        <a:defRPr sz="25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dirty="0" smtClean="0"/>
                        <a:t/>
                      </a:r>
                      <a:br>
                        <a:rPr dirty="0" smtClean="0"/>
                      </a:br>
                      <a:endParaRPr dirty="0"/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custDash>
                        <a:ds d="100000" sp="200000"/>
                      </a:custDash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304800" marR="304800" algn="l" defTabSz="2438338">
                        <a:lnSpc>
                          <a:spcPct val="70000"/>
                        </a:lnSpc>
                        <a:defRPr sz="10000" spc="-200">
                          <a:solidFill>
                            <a:srgbClr val="FAED00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dirty="0" smtClean="0"/>
                        <a:t>4</a:t>
                      </a:r>
                    </a:p>
                    <a:p>
                      <a:pPr marL="304800" marR="304800" algn="l" defTabSz="914400">
                        <a:lnSpc>
                          <a:spcPct val="90000"/>
                        </a:lnSpc>
                        <a:defRPr sz="2300" spc="-45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dirty="0" smtClean="0"/>
                    </a:p>
                    <a:p>
                      <a:pPr marL="304800" marR="304800" algn="l" defTabSz="914400">
                        <a:defRPr sz="25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rPr lang="ru-RU" sz="5400" dirty="0" smtClean="0"/>
                        <a:t>Подписка</a:t>
                      </a:r>
                      <a:r>
                        <a:rPr lang="ru-RU" sz="5400" baseline="0" dirty="0" smtClean="0"/>
                        <a:t> на рассылку и связь с куратором </a:t>
                      </a:r>
                      <a:endParaRPr sz="5400" dirty="0"/>
                    </a:p>
                  </a:txBody>
                  <a:tcPr marL="50800" marR="50800" marT="50800" marB="50800" horzOverflow="overflow">
                    <a:lnL w="12700">
                      <a:solidFill>
                        <a:srgbClr val="FFFFFF"/>
                      </a:solidFill>
                      <a:custDash>
                        <a:ds d="100000" sp="200000"/>
                      </a:custDash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794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179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97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179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00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179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03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180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06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180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09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180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0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12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181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15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181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18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181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21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181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2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24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182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2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27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182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2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30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182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2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33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183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3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36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183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3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39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183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3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42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184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45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84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848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84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6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10470" y="5828982"/>
            <a:ext cx="2106930" cy="210693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91737" y="10388916"/>
            <a:ext cx="2041208" cy="2041208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310600" y="10550206"/>
            <a:ext cx="1879918" cy="1879918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Изображение" descr="Изображение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465455" y="6391144"/>
            <a:ext cx="1648546" cy="164854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630472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498601" y="2968896"/>
            <a:ext cx="21610781" cy="8618682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485" name="Драйверы проекта"/>
          <p:cNvSpPr txBox="1"/>
          <p:nvPr/>
        </p:nvSpPr>
        <p:spPr>
          <a:xfrm>
            <a:off x="1524000" y="655228"/>
            <a:ext cx="9436879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70000"/>
              </a:lnSpc>
              <a:spcBef>
                <a:spcPts val="2500"/>
              </a:spcBef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lang="ru-RU" sz="40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Наше решение</a:t>
            </a:r>
            <a:endParaRPr lang="ru-RU" spc="0" dirty="0"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sym typeface="Helvetica Neue"/>
            </a:endParaRPr>
          </a:p>
        </p:txBody>
      </p:sp>
      <p:grpSp>
        <p:nvGrpSpPr>
          <p:cNvPr id="7489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74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4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492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74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4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495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74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4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498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74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4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01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74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04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75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07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75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10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750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0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13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751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1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16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751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1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19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751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1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22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752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2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25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752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2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28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752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2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31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752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3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34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753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3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37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753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3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40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753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3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7543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754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754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7547" name="3.png" descr="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2258" y="413922"/>
            <a:ext cx="1524000" cy="125028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Прямоугольник с двумя скругленными противолежащими углами 2"/>
          <p:cNvSpPr/>
          <p:nvPr/>
        </p:nvSpPr>
        <p:spPr>
          <a:xfrm>
            <a:off x="13560136" y="1324032"/>
            <a:ext cx="4883727" cy="1339374"/>
          </a:xfrm>
          <a:prstGeom prst="round2Diag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800" b="1" dirty="0" smtClean="0">
                <a:solidFill>
                  <a:schemeClr val="bg2">
                    <a:lumMod val="10000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Пользователь</a:t>
            </a:r>
          </a:p>
        </p:txBody>
      </p:sp>
      <p:sp>
        <p:nvSpPr>
          <p:cNvPr id="69" name="Прямоугольник с двумя скругленными противолежащими углами 68"/>
          <p:cNvSpPr/>
          <p:nvPr/>
        </p:nvSpPr>
        <p:spPr>
          <a:xfrm>
            <a:off x="2817091" y="11948001"/>
            <a:ext cx="4883727" cy="1339374"/>
          </a:xfrm>
          <a:prstGeom prst="round2Diag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800" b="1" dirty="0" smtClean="0">
                <a:solidFill>
                  <a:schemeClr val="bg2">
                    <a:lumMod val="10000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Куратор</a:t>
            </a:r>
          </a:p>
        </p:txBody>
      </p:sp>
      <p:sp>
        <p:nvSpPr>
          <p:cNvPr id="70" name="Прямоугольник с двумя скругленными противолежащими углами 69"/>
          <p:cNvSpPr/>
          <p:nvPr/>
        </p:nvSpPr>
        <p:spPr>
          <a:xfrm>
            <a:off x="14339456" y="12026900"/>
            <a:ext cx="7333672" cy="1339374"/>
          </a:xfrm>
          <a:prstGeom prst="round2Diag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800" b="1" dirty="0" smtClean="0">
                <a:solidFill>
                  <a:schemeClr val="bg2">
                    <a:lumMod val="10000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Старший разработчик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42324" y="3087846"/>
            <a:ext cx="5220856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4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Направления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6900881" y="6643983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Курс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781750" y="7878300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Уровень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7216698" y="9104439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Формат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6991442" y="10371113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Записаться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5417799" y="3787243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Стажировка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5720292" y="5561848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Ваканс</a:t>
            </a:r>
            <a:r>
              <a:rPr kumimoji="0" lang="ru-RU" sz="54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ия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5839208" y="7509875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Тест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5672954" y="9418742"/>
            <a:ext cx="6000174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Собеседован</a:t>
            </a:r>
            <a:r>
              <a:rPr kumimoji="0" lang="ru-RU" sz="54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ие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2" name="Прямая со стрелкой 101"/>
          <p:cNvCxnSpPr>
            <a:endCxn id="94" idx="0"/>
          </p:cNvCxnSpPr>
          <p:nvPr/>
        </p:nvCxnSpPr>
        <p:spPr>
          <a:xfrm>
            <a:off x="18058436" y="6449270"/>
            <a:ext cx="66772" cy="1060605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Прямая со стрелкой 104"/>
          <p:cNvCxnSpPr/>
          <p:nvPr/>
        </p:nvCxnSpPr>
        <p:spPr>
          <a:xfrm>
            <a:off x="18023319" y="8386428"/>
            <a:ext cx="66772" cy="1106771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Прямая со стрелкой 105"/>
          <p:cNvCxnSpPr/>
          <p:nvPr/>
        </p:nvCxnSpPr>
        <p:spPr>
          <a:xfrm flipH="1" flipV="1">
            <a:off x="18313400" y="10433188"/>
            <a:ext cx="80241" cy="1514813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9" name="Прямая со стрелкой 108"/>
          <p:cNvCxnSpPr/>
          <p:nvPr/>
        </p:nvCxnSpPr>
        <p:spPr>
          <a:xfrm>
            <a:off x="17880637" y="4793363"/>
            <a:ext cx="66772" cy="1060605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0" name="Прямая со стрелкой 109"/>
          <p:cNvCxnSpPr/>
          <p:nvPr/>
        </p:nvCxnSpPr>
        <p:spPr>
          <a:xfrm>
            <a:off x="17542164" y="2791690"/>
            <a:ext cx="66772" cy="1060605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1" name="Прямая со стрелкой 110"/>
          <p:cNvCxnSpPr/>
          <p:nvPr/>
        </p:nvCxnSpPr>
        <p:spPr>
          <a:xfrm flipH="1">
            <a:off x="11729028" y="2727590"/>
            <a:ext cx="2526432" cy="594402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3" name="Прямая со стрелкой 112"/>
          <p:cNvCxnSpPr/>
          <p:nvPr/>
        </p:nvCxnSpPr>
        <p:spPr>
          <a:xfrm flipH="1">
            <a:off x="8178142" y="3964309"/>
            <a:ext cx="1474980" cy="551517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7" name="Прямая со стрелкой 116"/>
          <p:cNvCxnSpPr/>
          <p:nvPr/>
        </p:nvCxnSpPr>
        <p:spPr>
          <a:xfrm>
            <a:off x="8305144" y="5330902"/>
            <a:ext cx="605767" cy="1396850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9" name="Прямая со стрелкой 118"/>
          <p:cNvCxnSpPr/>
          <p:nvPr/>
        </p:nvCxnSpPr>
        <p:spPr>
          <a:xfrm>
            <a:off x="9102006" y="7577572"/>
            <a:ext cx="47024" cy="530009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0" name="Прямая со стрелкой 119"/>
          <p:cNvCxnSpPr/>
          <p:nvPr/>
        </p:nvCxnSpPr>
        <p:spPr>
          <a:xfrm>
            <a:off x="9259721" y="8669004"/>
            <a:ext cx="0" cy="545551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5" name="Прямая со стрелкой 124"/>
          <p:cNvCxnSpPr/>
          <p:nvPr/>
        </p:nvCxnSpPr>
        <p:spPr>
          <a:xfrm>
            <a:off x="9502698" y="10088237"/>
            <a:ext cx="0" cy="488113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7" name="TextBox 86"/>
          <p:cNvSpPr txBox="1"/>
          <p:nvPr/>
        </p:nvSpPr>
        <p:spPr>
          <a:xfrm>
            <a:off x="5406515" y="4369328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Список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9792941" y="4433688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Подобрать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90" name="Прямая со стрелкой 89"/>
          <p:cNvCxnSpPr>
            <a:endCxn id="89" idx="0"/>
          </p:cNvCxnSpPr>
          <p:nvPr/>
        </p:nvCxnSpPr>
        <p:spPr>
          <a:xfrm>
            <a:off x="11012502" y="3986982"/>
            <a:ext cx="1066439" cy="446706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6" name="TextBox 95"/>
          <p:cNvSpPr txBox="1"/>
          <p:nvPr/>
        </p:nvSpPr>
        <p:spPr>
          <a:xfrm>
            <a:off x="9259721" y="5898480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Тест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97" name="Прямая со стрелкой 96"/>
          <p:cNvCxnSpPr/>
          <p:nvPr/>
        </p:nvCxnSpPr>
        <p:spPr>
          <a:xfrm flipH="1">
            <a:off x="11430000" y="5334759"/>
            <a:ext cx="45242" cy="693883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8" name="Прямая со стрелкой 97"/>
          <p:cNvCxnSpPr/>
          <p:nvPr/>
        </p:nvCxnSpPr>
        <p:spPr>
          <a:xfrm flipH="1">
            <a:off x="9842729" y="6445776"/>
            <a:ext cx="1005958" cy="386293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0" name="TextBox 99"/>
          <p:cNvSpPr txBox="1"/>
          <p:nvPr/>
        </p:nvSpPr>
        <p:spPr>
          <a:xfrm>
            <a:off x="10512490" y="7939602"/>
            <a:ext cx="4572000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Тест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1" name="Прямая со стрелкой 100"/>
          <p:cNvCxnSpPr/>
          <p:nvPr/>
        </p:nvCxnSpPr>
        <p:spPr>
          <a:xfrm>
            <a:off x="10765578" y="8400083"/>
            <a:ext cx="1116149" cy="91666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3" name="Прямая со стрелкой 102"/>
          <p:cNvCxnSpPr/>
          <p:nvPr/>
        </p:nvCxnSpPr>
        <p:spPr>
          <a:xfrm flipH="1">
            <a:off x="10878755" y="8830024"/>
            <a:ext cx="1628070" cy="631420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8" name="TextBox 107"/>
          <p:cNvSpPr txBox="1"/>
          <p:nvPr/>
        </p:nvSpPr>
        <p:spPr>
          <a:xfrm>
            <a:off x="1652185" y="3772530"/>
            <a:ext cx="457200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Тест для анализа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671933" y="6113714"/>
            <a:ext cx="457200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5400" b="1" dirty="0" smtClean="0">
                <a:solidFill>
                  <a:srgbClr val="FFFFFF"/>
                </a:solidFill>
              </a:rPr>
              <a:t>Отправка в </a:t>
            </a:r>
            <a:r>
              <a:rPr lang="en-US" sz="5400" b="1" dirty="0" err="1" smtClean="0">
                <a:solidFill>
                  <a:srgbClr val="FFFFFF"/>
                </a:solidFill>
              </a:rPr>
              <a:t>GigaChat</a:t>
            </a:r>
            <a:endParaRPr kumimoji="0" lang="ru-RU" sz="5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879784" y="8655793"/>
            <a:ext cx="6212840" cy="21339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400" b="1" dirty="0" smtClean="0">
                <a:solidFill>
                  <a:srgbClr val="FFFFFF"/>
                </a:solidFill>
              </a:rPr>
              <a:t>Получение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4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Индивидуальной</a:t>
            </a:r>
            <a:r>
              <a:rPr kumimoji="0" lang="ru-RU" sz="4400" b="1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400" b="1" baseline="0" dirty="0" smtClean="0">
                <a:solidFill>
                  <a:srgbClr val="FFFFFF"/>
                </a:solidFill>
              </a:rPr>
              <a:t>рекомендации</a:t>
            </a:r>
            <a:endParaRPr kumimoji="0" lang="ru-RU" sz="4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115" name="Прямая со стрелкой 114"/>
          <p:cNvCxnSpPr/>
          <p:nvPr/>
        </p:nvCxnSpPr>
        <p:spPr>
          <a:xfrm>
            <a:off x="3881156" y="5510005"/>
            <a:ext cx="53134" cy="851830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6" name="Прямая со стрелкой 115"/>
          <p:cNvCxnSpPr/>
          <p:nvPr/>
        </p:nvCxnSpPr>
        <p:spPr>
          <a:xfrm>
            <a:off x="3957933" y="7939602"/>
            <a:ext cx="47024" cy="881410"/>
          </a:xfrm>
          <a:prstGeom prst="straightConnector1">
            <a:avLst/>
          </a:prstGeom>
          <a:noFill/>
          <a:ln w="7302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85497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Текст и картинка"/>
          <p:cNvSpPr txBox="1"/>
          <p:nvPr/>
        </p:nvSpPr>
        <p:spPr>
          <a:xfrm>
            <a:off x="1549400" y="462303"/>
            <a:ext cx="1534394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70000"/>
              </a:lnSpc>
              <a:defRPr sz="10000" b="1" spc="-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lang="ru-RU" sz="4000" dirty="0"/>
          </a:p>
          <a:p>
            <a:pPr>
              <a:lnSpc>
                <a:spcPct val="100000"/>
              </a:lnSpc>
            </a:pPr>
            <a:r>
              <a:rPr lang="ru-RU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Процесс записи на курс</a:t>
            </a:r>
            <a:endParaRPr lang="ru-RU" spc="0" dirty="0"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sym typeface="Helvetica Neue"/>
            </a:endParaRPr>
          </a:p>
        </p:txBody>
      </p:sp>
      <p:sp>
        <p:nvSpPr>
          <p:cNvPr id="6783" name="Линия"/>
          <p:cNvSpPr/>
          <p:nvPr/>
        </p:nvSpPr>
        <p:spPr>
          <a:xfrm flipV="1">
            <a:off x="9140825" y="3257549"/>
            <a:ext cx="0" cy="9326791"/>
          </a:xfrm>
          <a:prstGeom prst="line">
            <a:avLst/>
          </a:prstGeom>
          <a:ln w="6350">
            <a:solidFill>
              <a:srgbClr val="FFFFFF">
                <a:alpha val="5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>
              <a:solidFill>
                <a:srgbClr val="FFFFFF"/>
              </a:solidFill>
            </a:endParaRPr>
          </a:p>
        </p:txBody>
      </p:sp>
      <p:grpSp>
        <p:nvGrpSpPr>
          <p:cNvPr id="6786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678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8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89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678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8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92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679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95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679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98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679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1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679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0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4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680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0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7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680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0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10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680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0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13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681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1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16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681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1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19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681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1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22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682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25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682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28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682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31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682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34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683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37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683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40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683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955192" y="2913855"/>
            <a:ext cx="5704840" cy="3057247"/>
          </a:xfrm>
          <a:prstGeom prst="rect">
            <a:avLst/>
          </a:prstGeom>
          <a:gradFill>
            <a:gsLst>
              <a:gs pos="566">
                <a:srgbClr val="1164C0">
                  <a:alpha val="19073"/>
                </a:srgbClr>
              </a:gs>
              <a:gs pos="100000">
                <a:srgbClr val="1164C0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8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ПОДБОР</a:t>
            </a:r>
            <a:r>
              <a:rPr kumimoji="0" lang="ru-RU" sz="4800" b="1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НАПРАВЛЕНИЯ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800" b="1" baseline="0" dirty="0" smtClean="0">
                <a:solidFill>
                  <a:srgbClr val="FFFFFF"/>
                </a:solidFill>
              </a:rPr>
              <a:t>И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4800" b="1" dirty="0" smtClean="0">
                <a:solidFill>
                  <a:srgbClr val="FFFFFF"/>
                </a:solidFill>
              </a:rPr>
              <a:t>УРОВНЯ</a:t>
            </a:r>
            <a:endParaRPr kumimoji="0" lang="ru-RU" sz="48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46194" y="6394833"/>
            <a:ext cx="4053840" cy="1087477"/>
          </a:xfrm>
          <a:prstGeom prst="rect">
            <a:avLst/>
          </a:prstGeom>
          <a:gradFill>
            <a:gsLst>
              <a:gs pos="566">
                <a:srgbClr val="1164C0">
                  <a:alpha val="19073"/>
                </a:srgbClr>
              </a:gs>
              <a:gs pos="100000">
                <a:srgbClr val="1164C0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2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ТЕСТ</a:t>
            </a:r>
            <a:r>
              <a:rPr kumimoji="0" lang="ru-RU" sz="3200" b="1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3200" b="1" baseline="0" dirty="0" smtClean="0">
                <a:solidFill>
                  <a:srgbClr val="FFFFFF"/>
                </a:solidFill>
              </a:rPr>
              <a:t>Для</a:t>
            </a:r>
            <a:r>
              <a:rPr lang="ru-RU" sz="3200" b="1" dirty="0" smtClean="0">
                <a:solidFill>
                  <a:srgbClr val="FFFFFF"/>
                </a:solidFill>
              </a:rPr>
              <a:t> Анализа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cxnSp>
        <p:nvCxnSpPr>
          <p:cNvPr id="31" name="Прямая со стрелкой 30"/>
          <p:cNvCxnSpPr>
            <a:stCxn id="22" idx="2"/>
            <a:endCxn id="22" idx="2"/>
          </p:cNvCxnSpPr>
          <p:nvPr/>
        </p:nvCxnSpPr>
        <p:spPr>
          <a:xfrm>
            <a:off x="3373114" y="7482310"/>
            <a:ext cx="0" cy="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8" name="TextBox 97"/>
          <p:cNvSpPr txBox="1"/>
          <p:nvPr/>
        </p:nvSpPr>
        <p:spPr>
          <a:xfrm>
            <a:off x="5012346" y="8024148"/>
            <a:ext cx="405384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2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Отправка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3200" b="1" dirty="0" smtClean="0">
                <a:solidFill>
                  <a:srgbClr val="FFFFFF"/>
                </a:solidFill>
              </a:rPr>
              <a:t>В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Neue"/>
              </a:rPr>
              <a:t>GIgaChat</a:t>
            </a:r>
            <a:endParaRPr kumimoji="0" lang="ru-RU" sz="32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Neue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2354707" y="10117710"/>
            <a:ext cx="405384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3200" b="1" dirty="0" smtClean="0">
                <a:solidFill>
                  <a:srgbClr val="FFFFFF"/>
                </a:solidFill>
              </a:rPr>
              <a:t>Получение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3200" b="1" dirty="0" smtClean="0">
                <a:solidFill>
                  <a:srgbClr val="FFFFFF"/>
                </a:solidFill>
              </a:rPr>
              <a:t>Индивидуальной рекомендации</a:t>
            </a:r>
          </a:p>
        </p:txBody>
      </p:sp>
      <p:sp>
        <p:nvSpPr>
          <p:cNvPr id="49" name="Прямоугольник 48"/>
          <p:cNvSpPr/>
          <p:nvPr/>
        </p:nvSpPr>
        <p:spPr>
          <a:xfrm>
            <a:off x="15147636" y="3153601"/>
            <a:ext cx="32835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Направление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0" name="Прямоугольник 49"/>
          <p:cNvSpPr/>
          <p:nvPr/>
        </p:nvSpPr>
        <p:spPr>
          <a:xfrm>
            <a:off x="10828723" y="4442478"/>
            <a:ext cx="44438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Список</a:t>
            </a:r>
            <a:r>
              <a:rPr lang="ru-RU" b="1" dirty="0" smtClean="0">
                <a:solidFill>
                  <a:srgbClr val="FFFFFF"/>
                </a:solidFill>
              </a:rPr>
              <a:t> </a:t>
            </a:r>
            <a:r>
              <a:rPr lang="ru-RU" sz="3200" b="1" dirty="0" smtClean="0">
                <a:solidFill>
                  <a:srgbClr val="FFFFFF"/>
                </a:solidFill>
              </a:rPr>
              <a:t>направлений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1" name="Прямоугольник 50"/>
          <p:cNvSpPr/>
          <p:nvPr/>
        </p:nvSpPr>
        <p:spPr>
          <a:xfrm>
            <a:off x="18262600" y="4488644"/>
            <a:ext cx="285527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Подобрать </a:t>
            </a:r>
          </a:p>
          <a:p>
            <a:r>
              <a:rPr lang="ru-RU" sz="3200" b="1" dirty="0" smtClean="0">
                <a:solidFill>
                  <a:srgbClr val="FFFFFF"/>
                </a:solidFill>
              </a:rPr>
              <a:t>направление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2" name="Прямоугольник 51"/>
          <p:cNvSpPr/>
          <p:nvPr/>
        </p:nvSpPr>
        <p:spPr>
          <a:xfrm>
            <a:off x="16043842" y="6102445"/>
            <a:ext cx="14911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Курсы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3" name="Прямоугольник 52"/>
          <p:cNvSpPr/>
          <p:nvPr/>
        </p:nvSpPr>
        <p:spPr>
          <a:xfrm>
            <a:off x="13456146" y="7731760"/>
            <a:ext cx="16914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Уровни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4" name="Прямоугольник 53"/>
          <p:cNvSpPr/>
          <p:nvPr/>
        </p:nvSpPr>
        <p:spPr>
          <a:xfrm>
            <a:off x="18262600" y="7769378"/>
            <a:ext cx="242406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Подобрать</a:t>
            </a:r>
          </a:p>
          <a:p>
            <a:r>
              <a:rPr lang="ru-RU" sz="3200" b="1" dirty="0" smtClean="0">
                <a:solidFill>
                  <a:srgbClr val="FFFFFF"/>
                </a:solidFill>
              </a:rPr>
              <a:t>уровень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5" name="Прямоугольник 54"/>
          <p:cNvSpPr/>
          <p:nvPr/>
        </p:nvSpPr>
        <p:spPr>
          <a:xfrm>
            <a:off x="15905984" y="9433043"/>
            <a:ext cx="17668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Формат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6" name="Прямоугольник 55"/>
          <p:cNvSpPr/>
          <p:nvPr/>
        </p:nvSpPr>
        <p:spPr>
          <a:xfrm>
            <a:off x="12166600" y="9433043"/>
            <a:ext cx="211468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FFFFF"/>
                </a:solidFill>
              </a:rPr>
              <a:t>Оставить</a:t>
            </a:r>
          </a:p>
          <a:p>
            <a:r>
              <a:rPr lang="ru-RU" sz="3200" b="1" dirty="0" smtClean="0">
                <a:solidFill>
                  <a:srgbClr val="FFFFFF"/>
                </a:solidFill>
              </a:rPr>
              <a:t>контакты</a:t>
            </a:r>
            <a:endParaRPr lang="ru-RU" sz="3200" b="1" dirty="0">
              <a:solidFill>
                <a:srgbClr val="FFFFFF"/>
              </a:solidFill>
            </a:endParaRPr>
          </a:p>
        </p:txBody>
      </p:sp>
      <p:sp>
        <p:nvSpPr>
          <p:cNvPr id="57" name="Прямоугольник 56"/>
          <p:cNvSpPr/>
          <p:nvPr/>
        </p:nvSpPr>
        <p:spPr>
          <a:xfrm>
            <a:off x="15219899" y="11442125"/>
            <a:ext cx="313900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rgbClr val="FFFFFF"/>
                </a:solidFill>
              </a:rPr>
              <a:t>Записаться</a:t>
            </a:r>
            <a:endParaRPr lang="ru-RU" sz="4000" b="1" dirty="0">
              <a:solidFill>
                <a:srgbClr val="FFFFFF"/>
              </a:solidFill>
            </a:endParaRPr>
          </a:p>
        </p:txBody>
      </p:sp>
      <p:cxnSp>
        <p:nvCxnSpPr>
          <p:cNvPr id="62" name="Прямая со стрелкой 61"/>
          <p:cNvCxnSpPr>
            <a:stCxn id="49" idx="2"/>
            <a:endCxn id="50" idx="0"/>
          </p:cNvCxnSpPr>
          <p:nvPr/>
        </p:nvCxnSpPr>
        <p:spPr>
          <a:xfrm flipH="1">
            <a:off x="13050646" y="3738376"/>
            <a:ext cx="3738754" cy="704102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4" name="Прямая со стрелкой 133"/>
          <p:cNvCxnSpPr>
            <a:endCxn id="51" idx="0"/>
          </p:cNvCxnSpPr>
          <p:nvPr/>
        </p:nvCxnSpPr>
        <p:spPr>
          <a:xfrm>
            <a:off x="17279588" y="3760344"/>
            <a:ext cx="2410647" cy="728300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7" name="Прямая со стрелкой 136"/>
          <p:cNvCxnSpPr>
            <a:stCxn id="50" idx="2"/>
            <a:endCxn id="52" idx="0"/>
          </p:cNvCxnSpPr>
          <p:nvPr/>
        </p:nvCxnSpPr>
        <p:spPr>
          <a:xfrm>
            <a:off x="13050646" y="5027253"/>
            <a:ext cx="3738753" cy="1075192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1" name="Прямая со стрелкой 140"/>
          <p:cNvCxnSpPr>
            <a:endCxn id="52" idx="0"/>
          </p:cNvCxnSpPr>
          <p:nvPr/>
        </p:nvCxnSpPr>
        <p:spPr>
          <a:xfrm flipH="1">
            <a:off x="16789399" y="5591165"/>
            <a:ext cx="3048001" cy="511280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4" name="Прямая со стрелкой 143"/>
          <p:cNvCxnSpPr>
            <a:stCxn id="52" idx="2"/>
            <a:endCxn id="53" idx="0"/>
          </p:cNvCxnSpPr>
          <p:nvPr/>
        </p:nvCxnSpPr>
        <p:spPr>
          <a:xfrm flipH="1">
            <a:off x="14301891" y="6687220"/>
            <a:ext cx="2487508" cy="1044540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7" name="Прямая со стрелкой 146"/>
          <p:cNvCxnSpPr>
            <a:stCxn id="52" idx="2"/>
            <a:endCxn id="54" idx="0"/>
          </p:cNvCxnSpPr>
          <p:nvPr/>
        </p:nvCxnSpPr>
        <p:spPr>
          <a:xfrm>
            <a:off x="16789399" y="6687220"/>
            <a:ext cx="2685232" cy="1082158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0" name="Прямая со стрелкой 149"/>
          <p:cNvCxnSpPr>
            <a:stCxn id="54" idx="2"/>
            <a:endCxn id="55" idx="0"/>
          </p:cNvCxnSpPr>
          <p:nvPr/>
        </p:nvCxnSpPr>
        <p:spPr>
          <a:xfrm flipH="1">
            <a:off x="16789399" y="8846596"/>
            <a:ext cx="2685232" cy="586447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3" name="Прямая со стрелкой 152"/>
          <p:cNvCxnSpPr>
            <a:stCxn id="53" idx="2"/>
            <a:endCxn id="55" idx="0"/>
          </p:cNvCxnSpPr>
          <p:nvPr/>
        </p:nvCxnSpPr>
        <p:spPr>
          <a:xfrm>
            <a:off x="14301891" y="8316535"/>
            <a:ext cx="2487508" cy="1116508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7" name="Прямая со стрелкой 156"/>
          <p:cNvCxnSpPr>
            <a:stCxn id="55" idx="2"/>
            <a:endCxn id="56" idx="3"/>
          </p:cNvCxnSpPr>
          <p:nvPr/>
        </p:nvCxnSpPr>
        <p:spPr>
          <a:xfrm flipH="1" flipV="1">
            <a:off x="14281282" y="9971652"/>
            <a:ext cx="2508117" cy="46166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0" name="Прямая со стрелкой 159"/>
          <p:cNvCxnSpPr>
            <a:stCxn id="56" idx="2"/>
            <a:endCxn id="57" idx="0"/>
          </p:cNvCxnSpPr>
          <p:nvPr/>
        </p:nvCxnSpPr>
        <p:spPr>
          <a:xfrm>
            <a:off x="13223941" y="10510261"/>
            <a:ext cx="3565459" cy="931864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3" name="Прямая со стрелкой 162"/>
          <p:cNvCxnSpPr>
            <a:stCxn id="22" idx="2"/>
          </p:cNvCxnSpPr>
          <p:nvPr/>
        </p:nvCxnSpPr>
        <p:spPr>
          <a:xfrm>
            <a:off x="3373114" y="7482310"/>
            <a:ext cx="2596547" cy="1331798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7" name="Прямая со стрелкой 166"/>
          <p:cNvCxnSpPr>
            <a:endCxn id="100" idx="0"/>
          </p:cNvCxnSpPr>
          <p:nvPr/>
        </p:nvCxnSpPr>
        <p:spPr>
          <a:xfrm flipH="1">
            <a:off x="4381627" y="9725430"/>
            <a:ext cx="2657639" cy="392280"/>
          </a:xfrm>
          <a:prstGeom prst="straightConnector1">
            <a:avLst/>
          </a:prstGeom>
          <a:ln w="41275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8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594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4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51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594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5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54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595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5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57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595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5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60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595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5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63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596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6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66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596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6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69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596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6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72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597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7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75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597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7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78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597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7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81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597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8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84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598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8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87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598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8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90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598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8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93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599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9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96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599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9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5999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599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9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02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600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0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5920" y="831851"/>
            <a:ext cx="9050089" cy="110540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00" y="1943417"/>
            <a:ext cx="16002000" cy="922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100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7175" y="1273174"/>
            <a:ext cx="11169651" cy="11169652"/>
          </a:xfrm>
          <a:prstGeom prst="rect">
            <a:avLst/>
          </a:prstGeom>
          <a:ln w="12700">
            <a:miter lim="400000"/>
          </a:ln>
        </p:spPr>
      </p:pic>
      <p:sp>
        <p:nvSpPr>
          <p:cNvPr id="1647" name="Кружок"/>
          <p:cNvSpPr/>
          <p:nvPr/>
        </p:nvSpPr>
        <p:spPr>
          <a:xfrm>
            <a:off x="4959823" y="-374177"/>
            <a:ext cx="14464354" cy="14464354"/>
          </a:xfrm>
          <a:prstGeom prst="ellipse">
            <a:avLst/>
          </a:prstGeom>
          <a:ln w="12700">
            <a:solidFill>
              <a:srgbClr val="FFFFFF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27" name="Соединительная линия"/>
          <p:cNvSpPr/>
          <p:nvPr/>
        </p:nvSpPr>
        <p:spPr>
          <a:xfrm>
            <a:off x="19716790" y="1947593"/>
            <a:ext cx="1486332" cy="987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extrusionOk="0">
                <a:moveTo>
                  <a:pt x="0" y="21600"/>
                </a:moveTo>
                <a:cubicBezTo>
                  <a:pt x="21471" y="14416"/>
                  <a:pt x="21600" y="7216"/>
                  <a:pt x="386" y="0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headEnd type="stealth"/>
          </a:ln>
        </p:spPr>
        <p:txBody>
          <a:bodyPr/>
          <a:lstStyle/>
          <a:p>
            <a:endParaRPr/>
          </a:p>
        </p:txBody>
      </p:sp>
      <p:sp>
        <p:nvSpPr>
          <p:cNvPr id="1728" name="Соединительная линия"/>
          <p:cNvSpPr/>
          <p:nvPr/>
        </p:nvSpPr>
        <p:spPr>
          <a:xfrm>
            <a:off x="3183783" y="1935706"/>
            <a:ext cx="1486522" cy="98864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5916" y="0"/>
                </a:moveTo>
                <a:cubicBezTo>
                  <a:pt x="-5400" y="7185"/>
                  <a:pt x="-5305" y="14385"/>
                  <a:pt x="16200" y="21600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headEnd type="stealth"/>
          </a:ln>
        </p:spPr>
        <p:txBody>
          <a:bodyPr/>
          <a:lstStyle/>
          <a:p>
            <a:endParaRPr/>
          </a:p>
        </p:txBody>
      </p:sp>
      <p:sp>
        <p:nvSpPr>
          <p:cNvPr id="1650" name="Розничные…"/>
          <p:cNvSpPr txBox="1"/>
          <p:nvPr/>
        </p:nvSpPr>
        <p:spPr>
          <a:xfrm>
            <a:off x="10308473" y="6116320"/>
            <a:ext cx="3767058" cy="1191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825500">
              <a:lnSpc>
                <a:spcPct val="70000"/>
              </a:lnSpc>
              <a:defRPr sz="5000" b="1" spc="-5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/>
              <a:t>Запись на </a:t>
            </a:r>
          </a:p>
          <a:p>
            <a:pPr defTabSz="825500">
              <a:lnSpc>
                <a:spcPct val="70000"/>
              </a:lnSpc>
              <a:defRPr sz="5000" b="1" spc="-5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dirty="0" smtClean="0"/>
              <a:t>стажировку</a:t>
            </a:r>
          </a:p>
        </p:txBody>
      </p:sp>
      <p:grpSp>
        <p:nvGrpSpPr>
          <p:cNvPr id="1657" name="Сгруппировать"/>
          <p:cNvGrpSpPr/>
          <p:nvPr/>
        </p:nvGrpSpPr>
        <p:grpSpPr>
          <a:xfrm>
            <a:off x="7476107" y="3170583"/>
            <a:ext cx="762001" cy="762001"/>
            <a:chOff x="0" y="0"/>
            <a:chExt cx="762000" cy="762000"/>
          </a:xfrm>
        </p:grpSpPr>
        <p:sp>
          <p:nvSpPr>
            <p:cNvPr id="1655" name="Кружок"/>
            <p:cNvSpPr/>
            <p:nvPr/>
          </p:nvSpPr>
          <p:spPr>
            <a:xfrm>
              <a:off x="0" y="0"/>
              <a:ext cx="762000" cy="762000"/>
            </a:xfrm>
            <a:prstGeom prst="ellipse">
              <a:avLst/>
            </a:prstGeom>
            <a:solidFill>
              <a:srgbClr val="08BC0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56" name="1"/>
            <p:cNvSpPr txBox="1"/>
            <p:nvPr/>
          </p:nvSpPr>
          <p:spPr>
            <a:xfrm>
              <a:off x="254489" y="177799"/>
              <a:ext cx="25302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lnSpc>
                  <a:spcPct val="70000"/>
                </a:lnSpc>
                <a:defRPr sz="2000" b="1" spc="-19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1660" name="Сгруппировать"/>
          <p:cNvGrpSpPr/>
          <p:nvPr/>
        </p:nvGrpSpPr>
        <p:grpSpPr>
          <a:xfrm>
            <a:off x="16145893" y="3170583"/>
            <a:ext cx="762001" cy="762001"/>
            <a:chOff x="0" y="0"/>
            <a:chExt cx="762000" cy="762000"/>
          </a:xfrm>
        </p:grpSpPr>
        <p:sp>
          <p:nvSpPr>
            <p:cNvPr id="1658" name="Кружок"/>
            <p:cNvSpPr/>
            <p:nvPr/>
          </p:nvSpPr>
          <p:spPr>
            <a:xfrm>
              <a:off x="0" y="0"/>
              <a:ext cx="762000" cy="762000"/>
            </a:xfrm>
            <a:prstGeom prst="ellipse">
              <a:avLst/>
            </a:prstGeom>
            <a:solidFill>
              <a:srgbClr val="08BC0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59" name="2"/>
            <p:cNvSpPr txBox="1"/>
            <p:nvPr/>
          </p:nvSpPr>
          <p:spPr>
            <a:xfrm>
              <a:off x="254488" y="177799"/>
              <a:ext cx="25302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lnSpc>
                  <a:spcPct val="70000"/>
                </a:lnSpc>
                <a:defRPr sz="2000" b="1" spc="-19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1663" name="Сгруппировать"/>
          <p:cNvGrpSpPr/>
          <p:nvPr/>
        </p:nvGrpSpPr>
        <p:grpSpPr>
          <a:xfrm>
            <a:off x="11811000" y="10221279"/>
            <a:ext cx="762000" cy="762001"/>
            <a:chOff x="0" y="0"/>
            <a:chExt cx="762000" cy="762000"/>
          </a:xfrm>
        </p:grpSpPr>
        <p:sp>
          <p:nvSpPr>
            <p:cNvPr id="1661" name="Кружок"/>
            <p:cNvSpPr/>
            <p:nvPr/>
          </p:nvSpPr>
          <p:spPr>
            <a:xfrm>
              <a:off x="0" y="0"/>
              <a:ext cx="762000" cy="762000"/>
            </a:xfrm>
            <a:prstGeom prst="ellipse">
              <a:avLst/>
            </a:prstGeom>
            <a:solidFill>
              <a:srgbClr val="08BC0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62" name="3"/>
            <p:cNvSpPr txBox="1"/>
            <p:nvPr/>
          </p:nvSpPr>
          <p:spPr>
            <a:xfrm>
              <a:off x="254488" y="177800"/>
              <a:ext cx="25302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lnSpc>
                  <a:spcPct val="70000"/>
                </a:lnSpc>
                <a:defRPr sz="2000" b="1" spc="-19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1664" name="Повышаем привлекательность витрин для ФЛ…"/>
          <p:cNvSpPr txBox="1"/>
          <p:nvPr/>
        </p:nvSpPr>
        <p:spPr>
          <a:xfrm>
            <a:off x="14690785" y="3932583"/>
            <a:ext cx="3672224" cy="122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825500">
              <a:lnSpc>
                <a:spcPct val="90000"/>
              </a:lnSpc>
              <a:spcBef>
                <a:spcPts val="1000"/>
              </a:spcBef>
              <a:defRPr sz="3000" b="1" spc="-2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3600" dirty="0" smtClean="0"/>
              <a:t>Прохождение</a:t>
            </a:r>
          </a:p>
          <a:p>
            <a:pPr defTabSz="825500">
              <a:lnSpc>
                <a:spcPct val="90000"/>
              </a:lnSpc>
              <a:spcBef>
                <a:spcPts val="1000"/>
              </a:spcBef>
              <a:defRPr sz="3000" b="1" spc="-2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3600" dirty="0" smtClean="0"/>
              <a:t>Собеседования</a:t>
            </a:r>
            <a:endParaRPr sz="3600" dirty="0"/>
          </a:p>
        </p:txBody>
      </p:sp>
      <p:sp>
        <p:nvSpPr>
          <p:cNvPr id="1665" name="Подключаем бизнес к розничным витринам…"/>
          <p:cNvSpPr txBox="1"/>
          <p:nvPr/>
        </p:nvSpPr>
        <p:spPr>
          <a:xfrm>
            <a:off x="5177207" y="3932583"/>
            <a:ext cx="5359802" cy="122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825500">
              <a:lnSpc>
                <a:spcPct val="90000"/>
              </a:lnSpc>
              <a:spcBef>
                <a:spcPts val="1000"/>
              </a:spcBef>
              <a:defRPr sz="3000" b="1" spc="-2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3600" dirty="0" smtClean="0"/>
              <a:t>Прикрепление резюме </a:t>
            </a:r>
          </a:p>
          <a:p>
            <a:pPr defTabSz="825500">
              <a:lnSpc>
                <a:spcPct val="90000"/>
              </a:lnSpc>
              <a:spcBef>
                <a:spcPts val="1000"/>
              </a:spcBef>
              <a:defRPr sz="3000" b="1" spc="-2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3600" dirty="0" smtClean="0"/>
              <a:t>И выполнение теста</a:t>
            </a:r>
            <a:endParaRPr sz="3600" dirty="0"/>
          </a:p>
        </p:txBody>
      </p:sp>
      <p:sp>
        <p:nvSpPr>
          <p:cNvPr id="1666" name="Повышаем привлекательность витрин для ЮЛ…"/>
          <p:cNvSpPr txBox="1"/>
          <p:nvPr/>
        </p:nvSpPr>
        <p:spPr>
          <a:xfrm>
            <a:off x="10405613" y="11161080"/>
            <a:ext cx="3572773" cy="711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825500">
              <a:lnSpc>
                <a:spcPct val="90000"/>
              </a:lnSpc>
              <a:spcBef>
                <a:spcPts val="1000"/>
              </a:spcBef>
              <a:defRPr sz="3000" b="1" spc="-29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ru-RU" sz="4400" dirty="0" smtClean="0"/>
              <a:t>Вы приняты</a:t>
            </a:r>
          </a:p>
        </p:txBody>
      </p:sp>
      <p:grpSp>
        <p:nvGrpSpPr>
          <p:cNvPr id="1672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167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7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75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167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7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78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167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7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81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167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8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84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168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8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87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168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8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90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168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8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93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169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96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169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699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169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02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170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05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170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08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170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11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170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14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171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17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171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20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171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1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23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172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1726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172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2024-10-27_11-46-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66489" y="3351375"/>
            <a:ext cx="16394951" cy="9222160"/>
          </a:xfrm>
          <a:prstGeom prst="rect">
            <a:avLst/>
          </a:prstGeom>
        </p:spPr>
      </p:pic>
      <p:grpSp>
        <p:nvGrpSpPr>
          <p:cNvPr id="6008" name="Сгруппировать"/>
          <p:cNvGrpSpPr/>
          <p:nvPr/>
        </p:nvGrpSpPr>
        <p:grpSpPr>
          <a:xfrm>
            <a:off x="12192000" y="-857250"/>
            <a:ext cx="1524000" cy="857250"/>
            <a:chOff x="0" y="0"/>
            <a:chExt cx="1524000" cy="857250"/>
          </a:xfrm>
        </p:grpSpPr>
        <p:sp>
          <p:nvSpPr>
            <p:cNvPr id="600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34E234">
                <a:alpha val="501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0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11" name="Сгруппировать"/>
          <p:cNvGrpSpPr/>
          <p:nvPr/>
        </p:nvGrpSpPr>
        <p:grpSpPr>
          <a:xfrm>
            <a:off x="10668000" y="-1714500"/>
            <a:ext cx="1524000" cy="857250"/>
            <a:chOff x="0" y="0"/>
            <a:chExt cx="1524000" cy="857250"/>
          </a:xfrm>
        </p:grpSpPr>
        <p:sp>
          <p:nvSpPr>
            <p:cNvPr id="600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1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14" name="Сгруппировать"/>
          <p:cNvGrpSpPr/>
          <p:nvPr/>
        </p:nvGrpSpPr>
        <p:grpSpPr>
          <a:xfrm>
            <a:off x="13716000" y="-1714500"/>
            <a:ext cx="1524000" cy="857250"/>
            <a:chOff x="0" y="0"/>
            <a:chExt cx="1524000" cy="857250"/>
          </a:xfrm>
        </p:grpSpPr>
        <p:sp>
          <p:nvSpPr>
            <p:cNvPr id="601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1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17" name="Сгруппировать"/>
          <p:cNvGrpSpPr/>
          <p:nvPr/>
        </p:nvGrpSpPr>
        <p:grpSpPr>
          <a:xfrm>
            <a:off x="9144000" y="-857250"/>
            <a:ext cx="1524000" cy="857250"/>
            <a:chOff x="0" y="0"/>
            <a:chExt cx="1524000" cy="857250"/>
          </a:xfrm>
        </p:grpSpPr>
        <p:sp>
          <p:nvSpPr>
            <p:cNvPr id="601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1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20" name="Сгруппировать"/>
          <p:cNvGrpSpPr/>
          <p:nvPr/>
        </p:nvGrpSpPr>
        <p:grpSpPr>
          <a:xfrm>
            <a:off x="7620000" y="-1714500"/>
            <a:ext cx="1524000" cy="857250"/>
            <a:chOff x="0" y="0"/>
            <a:chExt cx="1524000" cy="857250"/>
          </a:xfrm>
        </p:grpSpPr>
        <p:sp>
          <p:nvSpPr>
            <p:cNvPr id="601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1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23" name="Сгруппировать"/>
          <p:cNvGrpSpPr/>
          <p:nvPr/>
        </p:nvGrpSpPr>
        <p:grpSpPr>
          <a:xfrm>
            <a:off x="6096000" y="-857250"/>
            <a:ext cx="1524000" cy="857250"/>
            <a:chOff x="0" y="0"/>
            <a:chExt cx="1524000" cy="857250"/>
          </a:xfrm>
        </p:grpSpPr>
        <p:sp>
          <p:nvSpPr>
            <p:cNvPr id="602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2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26" name="Сгруппировать"/>
          <p:cNvGrpSpPr/>
          <p:nvPr/>
        </p:nvGrpSpPr>
        <p:grpSpPr>
          <a:xfrm>
            <a:off x="4572000" y="-1714500"/>
            <a:ext cx="1524000" cy="857250"/>
            <a:chOff x="0" y="0"/>
            <a:chExt cx="1524000" cy="857250"/>
          </a:xfrm>
        </p:grpSpPr>
        <p:sp>
          <p:nvSpPr>
            <p:cNvPr id="602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2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29" name="Сгруппировать"/>
          <p:cNvGrpSpPr/>
          <p:nvPr/>
        </p:nvGrpSpPr>
        <p:grpSpPr>
          <a:xfrm>
            <a:off x="3048000" y="-857250"/>
            <a:ext cx="1524000" cy="857250"/>
            <a:chOff x="0" y="0"/>
            <a:chExt cx="1524000" cy="857250"/>
          </a:xfrm>
        </p:grpSpPr>
        <p:sp>
          <p:nvSpPr>
            <p:cNvPr id="602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2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32" name="Сгруппировать"/>
          <p:cNvGrpSpPr/>
          <p:nvPr/>
        </p:nvGrpSpPr>
        <p:grpSpPr>
          <a:xfrm>
            <a:off x="1524000" y="-1714500"/>
            <a:ext cx="1524000" cy="857250"/>
            <a:chOff x="0" y="0"/>
            <a:chExt cx="1524000" cy="857250"/>
          </a:xfrm>
        </p:grpSpPr>
        <p:sp>
          <p:nvSpPr>
            <p:cNvPr id="603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3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35" name="Сгруппировать"/>
          <p:cNvGrpSpPr/>
          <p:nvPr/>
        </p:nvGrpSpPr>
        <p:grpSpPr>
          <a:xfrm>
            <a:off x="0" y="-857250"/>
            <a:ext cx="1524001" cy="857250"/>
            <a:chOff x="0" y="0"/>
            <a:chExt cx="1524000" cy="857250"/>
          </a:xfrm>
        </p:grpSpPr>
        <p:sp>
          <p:nvSpPr>
            <p:cNvPr id="6033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34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38" name="Сгруппировать"/>
          <p:cNvGrpSpPr/>
          <p:nvPr/>
        </p:nvGrpSpPr>
        <p:grpSpPr>
          <a:xfrm>
            <a:off x="16764000" y="-1714500"/>
            <a:ext cx="1524000" cy="857250"/>
            <a:chOff x="0" y="0"/>
            <a:chExt cx="1524000" cy="857250"/>
          </a:xfrm>
        </p:grpSpPr>
        <p:sp>
          <p:nvSpPr>
            <p:cNvPr id="6036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37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41" name="Сгруппировать"/>
          <p:cNvGrpSpPr/>
          <p:nvPr/>
        </p:nvGrpSpPr>
        <p:grpSpPr>
          <a:xfrm>
            <a:off x="15240000" y="-857250"/>
            <a:ext cx="1524000" cy="857250"/>
            <a:chOff x="0" y="0"/>
            <a:chExt cx="1524000" cy="857250"/>
          </a:xfrm>
        </p:grpSpPr>
        <p:sp>
          <p:nvSpPr>
            <p:cNvPr id="6039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40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44" name="Сгруппировать"/>
          <p:cNvGrpSpPr/>
          <p:nvPr/>
        </p:nvGrpSpPr>
        <p:grpSpPr>
          <a:xfrm>
            <a:off x="19812000" y="-1714500"/>
            <a:ext cx="1524000" cy="857250"/>
            <a:chOff x="0" y="0"/>
            <a:chExt cx="1524000" cy="857250"/>
          </a:xfrm>
        </p:grpSpPr>
        <p:sp>
          <p:nvSpPr>
            <p:cNvPr id="6042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43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47" name="Сгруппировать"/>
          <p:cNvGrpSpPr/>
          <p:nvPr/>
        </p:nvGrpSpPr>
        <p:grpSpPr>
          <a:xfrm>
            <a:off x="18288000" y="-857250"/>
            <a:ext cx="1524000" cy="857250"/>
            <a:chOff x="0" y="0"/>
            <a:chExt cx="1524000" cy="857250"/>
          </a:xfrm>
        </p:grpSpPr>
        <p:sp>
          <p:nvSpPr>
            <p:cNvPr id="6045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46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50" name="Сгруппировать"/>
          <p:cNvGrpSpPr/>
          <p:nvPr/>
        </p:nvGrpSpPr>
        <p:grpSpPr>
          <a:xfrm>
            <a:off x="22860000" y="-1714500"/>
            <a:ext cx="1524000" cy="857250"/>
            <a:chOff x="0" y="0"/>
            <a:chExt cx="1524000" cy="857250"/>
          </a:xfrm>
        </p:grpSpPr>
        <p:sp>
          <p:nvSpPr>
            <p:cNvPr id="6048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49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53" name="Сгруппировать"/>
          <p:cNvGrpSpPr/>
          <p:nvPr/>
        </p:nvGrpSpPr>
        <p:grpSpPr>
          <a:xfrm>
            <a:off x="21336000" y="-857250"/>
            <a:ext cx="1524000" cy="857250"/>
            <a:chOff x="0" y="0"/>
            <a:chExt cx="1524000" cy="857250"/>
          </a:xfrm>
        </p:grpSpPr>
        <p:sp>
          <p:nvSpPr>
            <p:cNvPr id="6051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52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56" name="Сгруппировать"/>
          <p:cNvGrpSpPr/>
          <p:nvPr/>
        </p:nvGrpSpPr>
        <p:grpSpPr>
          <a:xfrm>
            <a:off x="-1524000" y="0"/>
            <a:ext cx="1524000" cy="857251"/>
            <a:chOff x="0" y="0"/>
            <a:chExt cx="1524000" cy="857250"/>
          </a:xfrm>
        </p:grpSpPr>
        <p:sp>
          <p:nvSpPr>
            <p:cNvPr id="6054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55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59" name="Сгруппировать"/>
          <p:cNvGrpSpPr/>
          <p:nvPr/>
        </p:nvGrpSpPr>
        <p:grpSpPr>
          <a:xfrm>
            <a:off x="-1524000" y="12858750"/>
            <a:ext cx="1524000" cy="857250"/>
            <a:chOff x="0" y="0"/>
            <a:chExt cx="1524000" cy="857250"/>
          </a:xfrm>
        </p:grpSpPr>
        <p:sp>
          <p:nvSpPr>
            <p:cNvPr id="6057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58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62" name="Сгруппировать"/>
          <p:cNvGrpSpPr/>
          <p:nvPr/>
        </p:nvGrpSpPr>
        <p:grpSpPr>
          <a:xfrm>
            <a:off x="-1651000" y="12001500"/>
            <a:ext cx="1524000" cy="857250"/>
            <a:chOff x="0" y="0"/>
            <a:chExt cx="1524000" cy="857250"/>
          </a:xfrm>
        </p:grpSpPr>
        <p:sp>
          <p:nvSpPr>
            <p:cNvPr id="6060" name="Прямоугольник"/>
            <p:cNvSpPr/>
            <p:nvPr/>
          </p:nvSpPr>
          <p:spPr>
            <a:xfrm>
              <a:off x="0" y="0"/>
              <a:ext cx="1524000" cy="857250"/>
            </a:xfrm>
            <a:prstGeom prst="rect">
              <a:avLst/>
            </a:prstGeom>
            <a:solidFill>
              <a:srgbClr val="FFFFFF">
                <a:alpha val="1478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61" name="Прямоугольник"/>
            <p:cNvSpPr/>
            <p:nvPr/>
          </p:nvSpPr>
          <p:spPr>
            <a:xfrm>
              <a:off x="25400" y="25400"/>
              <a:ext cx="1473200" cy="806450"/>
            </a:xfrm>
            <a:prstGeom prst="rect">
              <a:avLst/>
            </a:prstGeom>
            <a:solidFill>
              <a:srgbClr val="FFFFFF">
                <a:alpha val="672"/>
              </a:srgbClr>
            </a:solidFill>
            <a:ln w="12700" cap="flat">
              <a:solidFill>
                <a:srgbClr val="000000">
                  <a:alpha val="4975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063" name="ESG-трансформация"/>
          <p:cNvSpPr txBox="1"/>
          <p:nvPr/>
        </p:nvSpPr>
        <p:spPr>
          <a:xfrm>
            <a:off x="1498602" y="857250"/>
            <a:ext cx="21361398" cy="1202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70000"/>
              </a:lnSpc>
              <a:defRPr sz="10000" b="1" spc="-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Пользователь и </a:t>
            </a:r>
            <a:r>
              <a:rPr lang="en-US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TG-</a:t>
            </a:r>
            <a:r>
              <a:rPr lang="ru-RU" spc="0" dirty="0" smtClean="0">
                <a:gradFill>
                  <a:gsLst>
                    <a:gs pos="0">
                      <a:srgbClr val="34E234"/>
                    </a:gs>
                    <a:gs pos="19133">
                      <a:srgbClr val="9DCD25"/>
                    </a:gs>
                    <a:gs pos="39357">
                      <a:srgbClr val="F2E800"/>
                    </a:gs>
                    <a:gs pos="58861">
                      <a:srgbClr val="9DCD25"/>
                    </a:gs>
                    <a:gs pos="79839">
                      <a:srgbClr val="00A4E0"/>
                    </a:gs>
                    <a:gs pos="100000">
                      <a:srgbClr val="0086D0"/>
                    </a:gs>
                  </a:gsLst>
                  <a:lin ang="3000000" scaled="0"/>
                </a:gradFill>
                <a:sym typeface="Helvetica Neue"/>
              </a:rPr>
              <a:t>Бот</a:t>
            </a:r>
            <a:endParaRPr lang="ru-RU" spc="0" dirty="0">
              <a:gradFill>
                <a:gsLst>
                  <a:gs pos="0">
                    <a:srgbClr val="34E234"/>
                  </a:gs>
                  <a:gs pos="19133">
                    <a:srgbClr val="9DCD25"/>
                  </a:gs>
                  <a:gs pos="39357">
                    <a:srgbClr val="F2E800"/>
                  </a:gs>
                  <a:gs pos="58861">
                    <a:srgbClr val="9DCD25"/>
                  </a:gs>
                  <a:gs pos="79839">
                    <a:srgbClr val="00A4E0"/>
                  </a:gs>
                  <a:gs pos="100000">
                    <a:srgbClr val="0086D0"/>
                  </a:gs>
                </a:gsLst>
                <a:lin ang="3000000" scaled="0"/>
              </a:gradFill>
              <a:sym typeface="Helvetica Neue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150" y="2251637"/>
            <a:ext cx="14175507" cy="108933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213</Words>
  <Application>Microsoft Office PowerPoint</Application>
  <PresentationFormat>Произвольный</PresentationFormat>
  <Paragraphs>115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Helvetica</vt:lpstr>
      <vt:lpstr>Helvetica Neue</vt:lpstr>
      <vt:lpstr>Helvetica Neue Medium</vt:lpstr>
      <vt:lpstr>21_BasicWhite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eXC24</dc:creator>
  <cp:lastModifiedBy>eXC24</cp:lastModifiedBy>
  <cp:revision>53</cp:revision>
  <dcterms:modified xsi:type="dcterms:W3CDTF">2024-10-27T08:48:46Z</dcterms:modified>
</cp:coreProperties>
</file>